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5" d="100"/>
          <a:sy n="115" d="100"/>
        </p:scale>
        <p:origin x="39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2374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f0892e6bbba7ab66dfaa42#tid=68f7000e7a4d3800093b154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11312" y="4425696"/>
            <a:ext cx="3429000" cy="905256"/>
          </a:xfrm>
          <a:prstGeom prst="rect">
            <a:avLst/>
          </a:prstGeom>
        </p:spPr>
      </p:pic>
      <p:sp>
        <p:nvSpPr>
          <p:cNvPr id="4" name="MasterShapeName"/>
          <p:cNvSpPr/>
          <p:nvPr/>
        </p:nvSpPr>
        <p:spPr>
          <a:xfrm>
            <a:off x="8220456" y="4425696"/>
            <a:ext cx="3419856" cy="905256"/>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选择性必修      第二册  SJ</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96112" y="2350008"/>
            <a:ext cx="2377440" cy="22768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6.xml"/><Relationship Id="rId7" Type="http://schemas.openxmlformats.org/officeDocument/2006/relationships/slide" Target="slide14.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slide" Target="slide13.xml"/><Relationship Id="rId5" Type="http://schemas.openxmlformats.org/officeDocument/2006/relationships/slide" Target="slide10.xml"/><Relationship Id="rId4" Type="http://schemas.openxmlformats.org/officeDocument/2006/relationships/slide" Target="slide7.xml"/><Relationship Id="rId9"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pic>
        <p:nvPicPr>
          <p:cNvPr id="2" name="C_4#930595001?vcp=1&amp;pid=d3fc0f528&amp;color=36,64,97&amp;tib=255,255,255&amp;vtp=1&amp;bt=1" descr="preencoded.png"/>
          <p:cNvPicPr>
            <a:picLocks noChangeAspect="1"/>
          </p:cNvPicPr>
          <p:nvPr/>
        </p:nvPicPr>
        <p:blipFill>
          <a:blip r:embed="rId3"/>
          <a:stretch>
            <a:fillRect/>
          </a:stretch>
        </p:blipFill>
        <p:spPr>
          <a:xfrm>
            <a:off x="557784" y="828000"/>
            <a:ext cx="493776" cy="521208"/>
          </a:xfrm>
          <a:prstGeom prst="rect">
            <a:avLst/>
          </a:prstGeom>
        </p:spPr>
      </p:pic>
      <p:sp>
        <p:nvSpPr>
          <p:cNvPr id="3" name="C_4_BD#930595001?vcp=1&amp;pid=d3fc0f528&amp;color=61,88,159&amp;vtp=1&amp;bbb=1"/>
          <p:cNvSpPr/>
          <p:nvPr/>
        </p:nvSpPr>
        <p:spPr>
          <a:xfrm>
            <a:off x="1188720" y="828000"/>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重难斩</a:t>
            </a:r>
            <a:endParaRPr lang="en-US" altLang="zh-CN" sz="2400" dirty="0">
              <a:solidFill>
                <a:srgbClr val="3D589F"/>
              </a:solidFill>
            </a:endParaRPr>
          </a:p>
        </p:txBody>
      </p:sp>
      <p:sp>
        <p:nvSpPr>
          <p:cNvPr id="4" name="C_5_BD#fc013b73e?vcp=1&amp;pid=930595001&amp;color=101,101,255&amp;vtp=1&amp;bbb=1"/>
          <p:cNvSpPr/>
          <p:nvPr/>
        </p:nvSpPr>
        <p:spPr>
          <a:xfrm>
            <a:off x="539496" y="1481796"/>
            <a:ext cx="11109960" cy="427990"/>
          </a:xfrm>
          <a:prstGeom prst="rect">
            <a:avLst/>
          </a:prstGeom>
          <a:noFill/>
          <a:ln/>
        </p:spPr>
        <p:txBody>
          <a:bodyPr wrap="none" lIns="0" tIns="0" rIns="0" bIns="0" rtlCol="0" anchor="t"/>
          <a:lstStyle/>
          <a:p>
            <a:pPr algn="l" latinLnBrk="1">
              <a:lnSpc>
                <a:spcPts val="3700"/>
              </a:lnSpc>
            </a:pPr>
            <a:r>
              <a:rPr lang="en-US" altLang="zh-CN" sz="2200" b="0" i="0" dirty="0">
                <a:solidFill>
                  <a:srgbClr val="6565FF"/>
                </a:solidFill>
                <a:latin typeface="Times New Roman" pitchFamily="34" charset="0"/>
                <a:ea typeface="微软雅黑" pitchFamily="34" charset="-122"/>
                <a:cs typeface="Times New Roman" pitchFamily="34" charset="-120"/>
              </a:rPr>
              <a:t>要点1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条件概率的求法</a:t>
            </a:r>
            <a:endParaRPr lang="en-US" altLang="zh-CN" sz="2200" dirty="0">
              <a:solidFill>
                <a:srgbClr val="6565FF"/>
              </a:solidFill>
            </a:endParaRPr>
          </a:p>
        </p:txBody>
      </p:sp>
      <p:sp>
        <p:nvSpPr>
          <p:cNvPr id="5" name="QB_6_BD.5_1#e6c123a48?vaa=1&amp;vcp=1&amp;vop=1&amp;pid=fc013b73e&amp;color=36,64,97&amp;vtp=1&amp;bbb=1&amp;hb=1"/>
          <p:cNvSpPr/>
          <p:nvPr/>
        </p:nvSpPr>
        <p:spPr>
          <a:xfrm>
            <a:off x="539496" y="1952212"/>
            <a:ext cx="11109960" cy="735330"/>
          </a:xfrm>
          <a:prstGeom prst="rect">
            <a:avLst/>
          </a:prstGeom>
          <a:noFill/>
          <a:ln/>
        </p:spPr>
        <p:txBody>
          <a:bodyPr wrap="none" lIns="0" tIns="0" rIns="0" bIns="0" rtlCol="0" anchor="t"/>
          <a:lstStyle/>
          <a:p>
            <a:pPr algn="l" latinLnBrk="1">
              <a:lnSpc>
                <a:spcPts val="31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[陕西西安高新第一中学2025高二月考]</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已知生男孩和生女孩是等可能的</a:t>
            </a:r>
            <a:r>
              <a:rPr lang="en-US" altLang="zh-CN" sz="1800" b="0" i="0">
                <a:solidFill>
                  <a:srgbClr val="244061"/>
                </a:solidFill>
                <a:latin typeface="Times New Roman" pitchFamily="34" charset="0"/>
                <a:ea typeface="微软雅黑" pitchFamily="34" charset="-122"/>
                <a:cs typeface="Times New Roman" pitchFamily="34" charset="-120"/>
              </a:rPr>
              <a:t>，现随机选择一个有三个小孩的家</a:t>
            </a:r>
          </a:p>
          <a:p>
            <a:pPr latinLnBrk="1">
              <a:lnSpc>
                <a:spcPts val="3000"/>
              </a:lnSpc>
            </a:pPr>
            <a:r>
              <a:rPr lang="en-US" altLang="zh-CN" b="0" i="0">
                <a:solidFill>
                  <a:srgbClr val="244061"/>
                </a:solidFill>
                <a:latin typeface="Times New Roman" pitchFamily="34" charset="0"/>
                <a:ea typeface="微软雅黑" pitchFamily="34" charset="-122"/>
                <a:cs typeface="Times New Roman" pitchFamily="34" charset="-120"/>
              </a:rPr>
              <a:t>庭</a:t>
            </a:r>
            <a:r>
              <a:rPr lang="en-US" altLang="zh-CN" b="0" i="0" dirty="0">
                <a:solidFill>
                  <a:srgbClr val="244061"/>
                </a:solidFill>
                <a:latin typeface="Times New Roman" pitchFamily="34" charset="0"/>
                <a:ea typeface="微软雅黑" pitchFamily="34" charset="-122"/>
                <a:cs typeface="Times New Roman" pitchFamily="34" charset="-120"/>
              </a:rPr>
              <a:t>，若该家庭有女孩</a:t>
            </a:r>
            <a:r>
              <a:rPr lang="en-US" altLang="zh-CN" b="0" i="0">
                <a:solidFill>
                  <a:srgbClr val="244061"/>
                </a:solidFill>
                <a:latin typeface="Times New Roman" pitchFamily="34" charset="0"/>
                <a:ea typeface="微软雅黑" pitchFamily="34" charset="-122"/>
                <a:cs typeface="Times New Roman" pitchFamily="34" charset="-120"/>
              </a:rPr>
              <a:t>，则三个小孩中恰好有一个女孩的概率为</a:t>
            </a:r>
            <a:r>
              <a:rPr lang="en-US" altLang="zh-CN" i="0">
                <a:solidFill>
                  <a:srgbClr val="244061"/>
                </a:solidFill>
                <a:latin typeface="SimSun" pitchFamily="34" charset="0"/>
                <a:ea typeface="SimSun" pitchFamily="34" charset="-122"/>
                <a:cs typeface="SimSun" pitchFamily="34" charset="-120"/>
              </a:rPr>
              <a:t>__</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AlternateContent xmlns:mc="http://schemas.openxmlformats.org/markup-compatibility/2006" xmlns:a14="http://schemas.microsoft.com/office/drawing/2010/main">
        <mc:Choice Requires="a14">
          <p:sp>
            <p:nvSpPr>
              <p:cNvPr id="6" name="QB_6_AN.7_1#e6c123a48.blank?vaa=1&amp;vcp=1&amp;vop=1&amp;pid=fc013b73e&amp;color=36,64,97&amp;vpa=2&amp;vtp=1&amp;bbb=1&amp;rh=30.58"/>
              <p:cNvSpPr/>
              <p:nvPr/>
            </p:nvSpPr>
            <p:spPr>
              <a:xfrm>
                <a:off x="6729157" y="2248305"/>
                <a:ext cx="214313" cy="388366"/>
              </a:xfrm>
              <a:prstGeom prst="rect">
                <a:avLst/>
              </a:prstGeom>
              <a:noFill/>
              <a:ln/>
            </p:spPr>
            <p:txBody>
              <a:bodyPr wrap="none" lIns="0" tIns="0" rIns="0" bIns="0" rtlCol="0" anchor="t"/>
              <a:lstStyle/>
              <a:p>
                <a:pPr algn="ctr" latinLnBrk="1">
                  <a:lnSpc>
                    <a:spcPts val="3100"/>
                  </a:lnSpc>
                </a:pPr>
                <a14:m>
                  <m:oMath xmlns:m="http://schemas.openxmlformats.org/officeDocument/2006/math">
                    <m:f>
                      <m:f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3</m:t>
                        </m:r>
                      </m:num>
                      <m:den>
                        <m:r>
                          <a:rPr lang="en-US" altLang="zh-CN" b="0" i="0">
                            <a:solidFill>
                              <a:srgbClr val="6565FF"/>
                            </a:solidFill>
                            <a:latin typeface="Cambria Math" pitchFamily="34" charset="0"/>
                            <a:ea typeface="Cambria Math" pitchFamily="34" charset="-122"/>
                            <a:cs typeface="Cambria Math" pitchFamily="34" charset="-120"/>
                          </a:rPr>
                          <m:t>7</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6" name="QB_6_AN.7_1#e6c123a48.blank?vaa=1&amp;vcp=1&amp;vop=1&amp;pid=fc013b73e&amp;color=36,64,97&amp;vpa=2&amp;vtp=1&amp;bbb=1&amp;rh=30.58"/>
              <p:cNvSpPr>
                <a:spLocks noRot="1" noChangeAspect="1" noMove="1" noResize="1" noEditPoints="1" noAdjustHandles="1" noChangeArrowheads="1" noChangeShapeType="1" noTextEdit="1"/>
              </p:cNvSpPr>
              <p:nvPr/>
            </p:nvSpPr>
            <p:spPr>
              <a:xfrm>
                <a:off x="6729157" y="2248305"/>
                <a:ext cx="214313" cy="388366"/>
              </a:xfrm>
              <a:prstGeom prst="rect">
                <a:avLst/>
              </a:prstGeom>
              <a:blipFill>
                <a:blip r:embed="rId4"/>
                <a:stretch>
                  <a:fillRect b="-1562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B_6_AS.6_1#e6c123a48?vaa=1&amp;vcp=1&amp;vop=1&amp;pid=fc013b73e&amp;color=36,64,97&amp;vtp=1&amp;bbb=1&amp;hb=1"/>
              <p:cNvSpPr/>
              <p:nvPr/>
            </p:nvSpPr>
            <p:spPr>
              <a:xfrm>
                <a:off x="539496" y="2699456"/>
                <a:ext cx="11109960" cy="2846070"/>
              </a:xfrm>
              <a:prstGeom prst="rect">
                <a:avLst/>
              </a:prstGeom>
              <a:noFill/>
              <a:ln/>
            </p:spPr>
            <p:txBody>
              <a:bodyPr wrap="none" lIns="0" tIns="0" rIns="0" bIns="0" rtlCol="0" anchor="t"/>
              <a:lstStyle/>
              <a:p>
                <a:pPr algn="l" latinLnBrk="1">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设“所选的家庭中有女孩”为事件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，“所选家庭的三个小孩中恰好有一个女孩”为事件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方</a:t>
                </a:r>
                <a:r>
                  <a:rPr lang="en-US" altLang="zh-CN" sz="1800" b="0" i="0">
                    <a:solidFill>
                      <a:srgbClr val="003760"/>
                    </a:solidFill>
                    <a:latin typeface="Times New Roman" pitchFamily="34" charset="0"/>
                    <a:ea typeface="微软雅黑" pitchFamily="34" charset="-122"/>
                    <a:cs typeface="Times New Roman" pitchFamily="34" charset="-120"/>
                  </a:rPr>
                  <a:t>法一</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)=1−</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（提示</a:t>
                </a:r>
                <a:r>
                  <a:rPr lang="en-US" altLang="zh-CN" sz="1800" b="0" i="0">
                    <a:solidFill>
                      <a:srgbClr val="FF8827"/>
                    </a:solidFill>
                    <a:latin typeface="Times New Roman" pitchFamily="34" charset="0"/>
                    <a:ea typeface="微软雅黑" pitchFamily="34" charset="-122"/>
                    <a:cs typeface="Times New Roman" pitchFamily="34" charset="-120"/>
                  </a:rPr>
                  <a:t>：虽然三项的式子表示相</a:t>
                </a:r>
              </a:p>
              <a:p>
                <a:pPr latinLnBrk="1">
                  <a:lnSpc>
                    <a:spcPts val="3100"/>
                  </a:lnSpc>
                </a:pPr>
                <a:r>
                  <a:rPr lang="en-US" altLang="zh-CN" sz="1800" b="0" i="0">
                    <a:solidFill>
                      <a:srgbClr val="FF8827"/>
                    </a:solidFill>
                    <a:latin typeface="Times New Roman" pitchFamily="34" charset="0"/>
                    <a:ea typeface="微软雅黑" pitchFamily="34" charset="-122"/>
                    <a:cs typeface="Times New Roman" pitchFamily="34" charset="-120"/>
                  </a:rPr>
                  <a:t>同</a:t>
                </a:r>
                <a:r>
                  <a:rPr lang="en-US" altLang="zh-CN" sz="1800" b="0" i="0" dirty="0">
                    <a:solidFill>
                      <a:srgbClr val="FF8827"/>
                    </a:solidFill>
                    <a:latin typeface="Times New Roman" pitchFamily="34" charset="0"/>
                    <a:ea typeface="微软雅黑" pitchFamily="34" charset="-122"/>
                    <a:cs typeface="Times New Roman" pitchFamily="34" charset="-120"/>
                  </a:rPr>
                  <a:t>，但含义不同，可以分别理解为第一个为女孩，第二个为女孩，第三个为女孩）</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根</a:t>
                </a:r>
                <a:r>
                  <a:rPr lang="en-US" altLang="zh-CN" sz="1800" b="0" i="0">
                    <a:solidFill>
                      <a:srgbClr val="003760"/>
                    </a:solidFill>
                    <a:latin typeface="Times New Roman" pitchFamily="34" charset="0"/>
                    <a:ea typeface="微软雅黑" pitchFamily="34" charset="-122"/>
                    <a:cs typeface="Times New Roman" pitchFamily="34" charset="-120"/>
                  </a:rPr>
                  <a:t>据条件概率公式得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m:t>
                        </m:r>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7</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方</a:t>
                </a:r>
                <a:r>
                  <a:rPr lang="en-US" altLang="zh-CN" sz="1800" b="0" i="0">
                    <a:solidFill>
                      <a:srgbClr val="003760"/>
                    </a:solidFill>
                    <a:latin typeface="Times New Roman" pitchFamily="34" charset="0"/>
                    <a:ea typeface="微软雅黑" pitchFamily="34" charset="-122"/>
                    <a:cs typeface="Times New Roman" pitchFamily="34" charset="-120"/>
                  </a:rPr>
                  <a:t>法二</a:t>
                </a:r>
                <a:r>
                  <a:rPr lang="en-US" altLang="zh-CN" sz="1800" b="0" i="0" dirty="0">
                    <a:solidFill>
                      <a:srgbClr val="003760"/>
                    </a:solidFill>
                    <a:latin typeface="Times New Roman" pitchFamily="34" charset="0"/>
                    <a:ea typeface="微软雅黑" pitchFamily="34" charset="-122"/>
                    <a:cs typeface="Times New Roman" pitchFamily="34" charset="-120"/>
                  </a:rPr>
                  <a:t>：用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𝑋</m:t>
                    </m:r>
                  </m:oMath>
                </a14:m>
                <a:r>
                  <a:rPr lang="en-US" altLang="zh-CN" sz="1800" b="0" i="0" dirty="0">
                    <a:solidFill>
                      <a:srgbClr val="003760"/>
                    </a:solidFill>
                    <a:latin typeface="Times New Roman" pitchFamily="34" charset="0"/>
                    <a:ea typeface="微软雅黑" pitchFamily="34" charset="-122"/>
                    <a:cs typeface="Times New Roman" pitchFamily="34" charset="-120"/>
                  </a:rPr>
                  <a:t>表示女孩，</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表示男孩，</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𝑋𝑋𝑋</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𝑋𝑋𝑌</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𝑋𝑌𝑋</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𝑋𝑌𝑌</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𝑌𝑋𝑋</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𝑌𝑋𝑌</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𝑌𝑌𝑋</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𝑋𝑌𝑌</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𝑌𝑋𝑌</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𝑌𝑌𝑋</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由条件概率公式得</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𝑃</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𝐵</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𝑛</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𝐴𝐵</m:t>
                        </m:r>
                        <m:r>
                          <a:rPr lang="en-US" altLang="zh-CN" b="0" i="0">
                            <a:solidFill>
                              <a:srgbClr val="003760"/>
                            </a:solidFill>
                            <a:latin typeface="Cambria Math" pitchFamily="34" charset="0"/>
                            <a:ea typeface="Cambria Math" pitchFamily="34" charset="-122"/>
                            <a:cs typeface="Cambria Math" pitchFamily="34" charset="-120"/>
                          </a:rPr>
                          <m:t>)</m:t>
                        </m:r>
                      </m:num>
                      <m:den>
                        <m:r>
                          <a:rPr lang="en-US" altLang="zh-CN" b="0" i="0">
                            <a:solidFill>
                              <a:srgbClr val="003760"/>
                            </a:solidFill>
                            <a:latin typeface="Cambria Math" pitchFamily="34" charset="0"/>
                            <a:ea typeface="Cambria Math" pitchFamily="34" charset="-122"/>
                            <a:cs typeface="Cambria Math" pitchFamily="34" charset="-120"/>
                          </a:rPr>
                          <m:t>𝑛</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7</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7" name="QB_6_AS.6_1#e6c123a48?vaa=1&amp;vcp=1&amp;vop=1&amp;pid=fc013b73e&amp;color=36,64,97&amp;vtp=1&amp;bbb=1&amp;hb=1"/>
              <p:cNvSpPr>
                <a:spLocks noRot="1" noChangeAspect="1" noMove="1" noResize="1" noEditPoints="1" noAdjustHandles="1" noChangeArrowheads="1" noChangeShapeType="1" noTextEdit="1"/>
              </p:cNvSpPr>
              <p:nvPr/>
            </p:nvSpPr>
            <p:spPr>
              <a:xfrm>
                <a:off x="539496" y="2699456"/>
                <a:ext cx="11109960" cy="2846070"/>
              </a:xfrm>
              <a:prstGeom prst="rect">
                <a:avLst/>
              </a:prstGeom>
              <a:blipFill>
                <a:blip r:embed="rId5"/>
                <a:stretch>
                  <a:fillRect l="-1317" t="-214" r="-1153" b="-278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anim calcmode="lin" valueType="num">
                                      <p:cBhvr>
                                        <p:cTn id="8" dur="500" fill="hold"/>
                                        <p:tgtEl>
                                          <p:spTgt spid="7">
                                            <p:bg/>
                                          </p:spTgt>
                                        </p:tgtEl>
                                        <p:attrNameLst>
                                          <p:attrName>ppt_x</p:attrName>
                                        </p:attrNameLst>
                                      </p:cBhvr>
                                      <p:tavLst>
                                        <p:tav tm="0">
                                          <p:val>
                                            <p:strVal val="#ppt_x"/>
                                          </p:val>
                                        </p:tav>
                                        <p:tav tm="100000">
                                          <p:val>
                                            <p:strVal val="#ppt_x"/>
                                          </p:val>
                                        </p:tav>
                                      </p:tavLst>
                                    </p:anim>
                                    <p:anim calcmode="lin" valueType="num">
                                      <p:cBhvr>
                                        <p:cTn id="9" dur="500" fill="hold"/>
                                        <p:tgtEl>
                                          <p:spTgt spid="7">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anim calcmode="lin" valueType="num">
                                      <p:cBhvr>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7">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fade">
                                      <p:cBhvr>
                                        <p:cTn id="17" dur="500"/>
                                        <p:tgtEl>
                                          <p:spTgt spid="7">
                                            <p:txEl>
                                              <p:pRg st="1" end="1"/>
                                            </p:txEl>
                                          </p:spTgt>
                                        </p:tgtEl>
                                      </p:cBhvr>
                                    </p:animEffect>
                                    <p:anim calcmode="lin" valueType="num">
                                      <p:cBhvr>
                                        <p:cTn id="1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7">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Effect transition="in" filter="fade">
                                      <p:cBhvr>
                                        <p:cTn id="22" dur="500"/>
                                        <p:tgtEl>
                                          <p:spTgt spid="7">
                                            <p:txEl>
                                              <p:pRg st="2" end="2"/>
                                            </p:txEl>
                                          </p:spTgt>
                                        </p:tgtEl>
                                      </p:cBhvr>
                                    </p:animEffect>
                                    <p:anim calcmode="lin" valueType="num">
                                      <p:cBhvr>
                                        <p:cTn id="2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7">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Effect transition="in" filter="fade">
                                      <p:cBhvr>
                                        <p:cTn id="27" dur="500"/>
                                        <p:tgtEl>
                                          <p:spTgt spid="7">
                                            <p:txEl>
                                              <p:pRg st="3" end="3"/>
                                            </p:txEl>
                                          </p:spTgt>
                                        </p:tgtEl>
                                      </p:cBhvr>
                                    </p:animEffect>
                                    <p:anim calcmode="lin" valueType="num">
                                      <p:cBhvr>
                                        <p:cTn id="28"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7">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Effect transition="in" filter="fade">
                                      <p:cBhvr>
                                        <p:cTn id="32" dur="500"/>
                                        <p:tgtEl>
                                          <p:spTgt spid="7">
                                            <p:txEl>
                                              <p:pRg st="4" end="4"/>
                                            </p:txEl>
                                          </p:spTgt>
                                        </p:tgtEl>
                                      </p:cBhvr>
                                    </p:animEffect>
                                    <p:anim calcmode="lin" valueType="num">
                                      <p:cBhvr>
                                        <p:cTn id="3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7">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Effect transition="in" filter="fade">
                                      <p:cBhvr>
                                        <p:cTn id="37" dur="500"/>
                                        <p:tgtEl>
                                          <p:spTgt spid="7">
                                            <p:txEl>
                                              <p:pRg st="5" end="5"/>
                                            </p:txEl>
                                          </p:spTgt>
                                        </p:tgtEl>
                                      </p:cBhvr>
                                    </p:animEffect>
                                    <p:anim calcmode="lin" valueType="num">
                                      <p:cBhvr>
                                        <p:cTn id="38"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7">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7">
                                            <p:txEl>
                                              <p:pRg st="6" end="6"/>
                                            </p:txEl>
                                          </p:spTgt>
                                        </p:tgtEl>
                                        <p:attrNameLst>
                                          <p:attrName>style.visibility</p:attrName>
                                        </p:attrNameLst>
                                      </p:cBhvr>
                                      <p:to>
                                        <p:strVal val="visible"/>
                                      </p:to>
                                    </p:set>
                                    <p:animEffect transition="in" filter="fade">
                                      <p:cBhvr>
                                        <p:cTn id="42" dur="500"/>
                                        <p:tgtEl>
                                          <p:spTgt spid="7">
                                            <p:txEl>
                                              <p:pRg st="6" end="6"/>
                                            </p:txEl>
                                          </p:spTgt>
                                        </p:tgtEl>
                                      </p:cBhvr>
                                    </p:animEffect>
                                    <p:anim calcmode="lin" valueType="num">
                                      <p:cBhvr>
                                        <p:cTn id="43"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7">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6">
                                            <p:bg/>
                                          </p:spTgt>
                                        </p:tgtEl>
                                        <p:attrNameLst>
                                          <p:attrName>style.visibility</p:attrName>
                                        </p:attrNameLst>
                                      </p:cBhvr>
                                      <p:to>
                                        <p:strVal val="visible"/>
                                      </p:to>
                                    </p:set>
                                    <p:animEffect transition="in" filter="fade">
                                      <p:cBhvr>
                                        <p:cTn id="49" dur="500"/>
                                        <p:tgtEl>
                                          <p:spTgt spid="6">
                                            <p:bg/>
                                          </p:spTgt>
                                        </p:tgtEl>
                                      </p:cBhvr>
                                    </p:animEffect>
                                    <p:anim calcmode="lin" valueType="num">
                                      <p:cBhvr>
                                        <p:cTn id="50" dur="500" fill="hold"/>
                                        <p:tgtEl>
                                          <p:spTgt spid="6">
                                            <p:bg/>
                                          </p:spTgt>
                                        </p:tgtEl>
                                        <p:attrNameLst>
                                          <p:attrName>ppt_x</p:attrName>
                                        </p:attrNameLst>
                                      </p:cBhvr>
                                      <p:tavLst>
                                        <p:tav tm="0">
                                          <p:val>
                                            <p:strVal val="#ppt_x"/>
                                          </p:val>
                                        </p:tav>
                                        <p:tav tm="100000">
                                          <p:val>
                                            <p:strVal val="#ppt_x"/>
                                          </p:val>
                                        </p:tav>
                                      </p:tavLst>
                                    </p:anim>
                                    <p:anim calcmode="lin" valueType="num">
                                      <p:cBhvr>
                                        <p:cTn id="51" dur="500" fill="hold"/>
                                        <p:tgtEl>
                                          <p:spTgt spid="6">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6">
                                            <p:txEl>
                                              <p:pRg st="0" end="0"/>
                                            </p:txEl>
                                          </p:spTgt>
                                        </p:tgtEl>
                                        <p:attrNameLst>
                                          <p:attrName>style.visibility</p:attrName>
                                        </p:attrNameLst>
                                      </p:cBhvr>
                                      <p:to>
                                        <p:strVal val="visible"/>
                                      </p:to>
                                    </p:set>
                                    <p:animEffect transition="in" filter="fade">
                                      <p:cBhvr>
                                        <p:cTn id="54" dur="500"/>
                                        <p:tgtEl>
                                          <p:spTgt spid="6">
                                            <p:txEl>
                                              <p:pRg st="0" end="0"/>
                                            </p:txEl>
                                          </p:spTgt>
                                        </p:tgtEl>
                                      </p:cBhvr>
                                    </p:animEffect>
                                    <p:anim calcmode="lin" valueType="num">
                                      <p:cBhvr>
                                        <p:cTn id="5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O_6_BD.9_1#6b5a917a0?vcp=1&amp;vop=1&amp;pid=fc013b73e&amp;color=36,64,97&amp;vtp=1&amp;bt=1&amp;bbb=1&amp;hb=1"/>
          <p:cNvSpPr/>
          <p:nvPr/>
        </p:nvSpPr>
        <p:spPr>
          <a:xfrm>
            <a:off x="539496" y="1638572"/>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浙江一高中生在进行高考选考科目“7选3”的选择时，因自身实力有限</a:t>
            </a:r>
            <a:r>
              <a:rPr lang="en-US" altLang="zh-CN" sz="1800" b="0" i="0">
                <a:solidFill>
                  <a:srgbClr val="244061"/>
                </a:solidFill>
                <a:latin typeface="Times New Roman" pitchFamily="34" charset="0"/>
                <a:ea typeface="微软雅黑" pitchFamily="34" charset="-122"/>
                <a:cs typeface="Times New Roman" pitchFamily="34" charset="-120"/>
              </a:rPr>
              <a:t>，暂时只确定技术作为自己的选考科</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目</a:t>
            </a:r>
            <a:r>
              <a:rPr lang="en-US" altLang="zh-CN" sz="1800" b="0" i="0" dirty="0">
                <a:solidFill>
                  <a:srgbClr val="244061"/>
                </a:solidFill>
                <a:latin typeface="Times New Roman" pitchFamily="34" charset="0"/>
                <a:ea typeface="微软雅黑" pitchFamily="34" charset="-122"/>
                <a:cs typeface="Times New Roman" pitchFamily="34" charset="-120"/>
              </a:rPr>
              <a:t>，另外2门准备随机抽取.已知在剩下的6门科目中有3门理科科目（物理、化学、生物）和</a:t>
            </a:r>
            <a:r>
              <a:rPr lang="en-US" altLang="zh-CN" sz="1800" b="0" i="0">
                <a:solidFill>
                  <a:srgbClr val="244061"/>
                </a:solidFill>
                <a:latin typeface="Times New Roman" pitchFamily="34" charset="0"/>
                <a:ea typeface="微软雅黑" pitchFamily="34" charset="-122"/>
                <a:cs typeface="Times New Roman" pitchFamily="34" charset="-120"/>
              </a:rPr>
              <a:t>3门文科科目</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dirty="0">
                <a:solidFill>
                  <a:srgbClr val="244061"/>
                </a:solidFill>
                <a:latin typeface="Times New Roman" pitchFamily="34" charset="0"/>
                <a:ea typeface="微软雅黑" pitchFamily="34" charset="-122"/>
                <a:cs typeface="Times New Roman" pitchFamily="34" charset="-120"/>
              </a:rPr>
              <a:t>政治、历史、地理），如果他从中依次抽取2门，求：</a:t>
            </a:r>
            <a:endParaRPr lang="en-US" altLang="zh-CN" dirty="0"/>
          </a:p>
        </p:txBody>
      </p:sp>
      <p:sp>
        <p:nvSpPr>
          <p:cNvPr id="3" name="QO_7_BD.10_1#f1b2729e1?vcp=1&amp;vop=1&amp;pid=6b5a917a0&amp;color=36,64,97&amp;vtp=1&amp;bbb=1"/>
          <p:cNvSpPr/>
          <p:nvPr/>
        </p:nvSpPr>
        <p:spPr>
          <a:xfrm>
            <a:off x="539496" y="2883489"/>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第1次抽到理科科目的概率；</a:t>
            </a:r>
            <a:endParaRPr lang="en-US" altLang="zh-CN" sz="1800" dirty="0"/>
          </a:p>
        </p:txBody>
      </p:sp>
      <mc:AlternateContent xmlns:mc="http://schemas.openxmlformats.org/markup-compatibility/2006" xmlns:a14="http://schemas.microsoft.com/office/drawing/2010/main">
        <mc:Choice Requires="a14">
          <p:sp>
            <p:nvSpPr>
              <p:cNvPr id="4" name="QO_7_AN.11_1#f1b2729e1?vcp=1&amp;vop=1&amp;pid=6b5a917a0&amp;color=36,64,97&amp;vtp=1&amp;bbb=1"/>
              <p:cNvSpPr/>
              <p:nvPr/>
            </p:nvSpPr>
            <p:spPr>
              <a:xfrm>
                <a:off x="539496" y="3256806"/>
                <a:ext cx="11109960" cy="914400"/>
              </a:xfrm>
              <a:prstGeom prst="rect">
                <a:avLst/>
              </a:prstGeom>
              <a:noFill/>
              <a:ln/>
            </p:spPr>
            <p:txBody>
              <a:bodyPr wrap="none" lIns="0" tIns="0" rIns="0" bIns="0" rtlCol="0" anchor="t"/>
              <a:lstStyle/>
              <a:p>
                <a:pPr algn="l" latinLnBrk="1">
                  <a:lnSpc>
                    <a:spcPts val="34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根据题意，从6门科目中依次抽取2门，该试验的样本空间</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Ω</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包含的样本点个数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Ω</m:t>
                    </m:r>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A</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=30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设</a:t>
                </a:r>
                <a:r>
                  <a:rPr lang="en-US" altLang="zh-CN" sz="1800" b="0" i="0" dirty="0">
                    <a:solidFill>
                      <a:srgbClr val="6565FF"/>
                    </a:solidFill>
                    <a:latin typeface="Times New Roman" pitchFamily="34" charset="0"/>
                    <a:ea typeface="微软雅黑" pitchFamily="34" charset="-122"/>
                    <a:cs typeface="Times New Roman" pitchFamily="34" charset="-120"/>
                  </a:rPr>
                  <a:t>“第1次抽到理科科目”为事件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A</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A</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=15</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Ω</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15</m:t>
                        </m:r>
                      </m:num>
                      <m:den>
                        <m:r>
                          <a:rPr lang="en-US" altLang="zh-CN" sz="1800" b="0" i="0">
                            <a:solidFill>
                              <a:srgbClr val="6565FF"/>
                            </a:solidFill>
                            <a:latin typeface="Cambria Math" pitchFamily="34" charset="0"/>
                            <a:ea typeface="Cambria Math" pitchFamily="34" charset="-122"/>
                            <a:cs typeface="Cambria Math" pitchFamily="34" charset="-120"/>
                          </a:rPr>
                          <m:t>30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7_AN.11_1#f1b2729e1?vcp=1&amp;vop=1&amp;pid=6b5a917a0&amp;color=36,64,97&amp;vtp=1&amp;bbb=1"/>
              <p:cNvSpPr>
                <a:spLocks noRot="1" noChangeAspect="1" noMove="1" noResize="1" noEditPoints="1" noAdjustHandles="1" noChangeArrowheads="1" noChangeShapeType="1" noTextEdit="1"/>
              </p:cNvSpPr>
              <p:nvPr/>
            </p:nvSpPr>
            <p:spPr>
              <a:xfrm>
                <a:off x="539496" y="3256806"/>
                <a:ext cx="11109960" cy="914400"/>
              </a:xfrm>
              <a:prstGeom prst="rect">
                <a:avLst/>
              </a:prstGeom>
              <a:blipFill>
                <a:blip r:embed="rId3"/>
                <a:stretch>
                  <a:fillRect l="-1317" b="-8667"/>
                </a:stretch>
              </a:blipFill>
              <a:ln/>
            </p:spPr>
            <p:txBody>
              <a:bodyPr/>
              <a:lstStyle/>
              <a:p>
                <a:r>
                  <a:rPr lang="zh-CN" altLang="en-US">
                    <a:noFill/>
                  </a:rPr>
                  <a:t> </a:t>
                </a:r>
              </a:p>
            </p:txBody>
          </p:sp>
        </mc:Fallback>
      </mc:AlternateContent>
      <p:sp>
        <p:nvSpPr>
          <p:cNvPr id="5" name="QO_7_BD.12_1#5c2f66e1a?vcp=1&amp;vop=1&amp;pid=6b5a917a0&amp;color=36,64,97&amp;vtp=1&amp;bbb=1"/>
          <p:cNvSpPr/>
          <p:nvPr/>
        </p:nvSpPr>
        <p:spPr>
          <a:xfrm>
            <a:off x="539496" y="4171206"/>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第1次抽到理科科目且第2次抽到文科科目的概率；</a:t>
            </a:r>
            <a:endParaRPr lang="en-US" altLang="zh-CN" sz="1800" dirty="0"/>
          </a:p>
        </p:txBody>
      </p:sp>
      <mc:AlternateContent xmlns:mc="http://schemas.openxmlformats.org/markup-compatibility/2006" xmlns:a14="http://schemas.microsoft.com/office/drawing/2010/main">
        <mc:Choice Requires="a14">
          <p:sp>
            <p:nvSpPr>
              <p:cNvPr id="6" name="QO_7_AN.13_1#5c2f66e1a?vcp=1&amp;vop=1&amp;pid=6b5a917a0&amp;color=36,64,97&amp;vtp=1&amp;bbb=1&amp;hb=1"/>
              <p:cNvSpPr/>
              <p:nvPr/>
            </p:nvSpPr>
            <p:spPr>
              <a:xfrm>
                <a:off x="539496" y="4522996"/>
                <a:ext cx="11109960" cy="9017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【解】设“第2次抽到文科科目”为事件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m:t>
                    </m:r>
                  </m:oMath>
                </a14:m>
                <a:r>
                  <a:rPr lang="en-US" altLang="zh-CN" sz="1800" b="0" i="0" dirty="0">
                    <a:solidFill>
                      <a:srgbClr val="6565FF"/>
                    </a:solidFill>
                    <a:latin typeface="Times New Roman" pitchFamily="34" charset="0"/>
                    <a:ea typeface="微软雅黑" pitchFamily="34" charset="-122"/>
                    <a:cs typeface="Times New Roman" pitchFamily="34" charset="-120"/>
                  </a:rPr>
                  <a:t>，则“第1次抽到理科科目且第2次抽到文科科目”为事件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38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𝐴𝐵</m:t>
                    </m:r>
                    <m:r>
                      <a:rPr lang="en-US" altLang="zh-CN" b="0" i="0">
                        <a:solidFill>
                          <a:srgbClr val="6565FF"/>
                        </a:solidFill>
                        <a:latin typeface="Cambria Math" pitchFamily="34" charset="0"/>
                        <a:ea typeface="Cambria Math" pitchFamily="34" charset="-122"/>
                        <a:cs typeface="Cambria Math" pitchFamily="34" charset="-120"/>
                      </a:rPr>
                      <m:t>)=</m:t>
                    </m:r>
                    <m:sSubSup>
                      <m:sSubSupPr>
                        <m:ctrlPr>
                          <a:rPr lang="en-US" altLang="zh-CN"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6565FF"/>
                            </a:solidFill>
                            <a:latin typeface="Cambria Math" pitchFamily="34" charset="0"/>
                            <a:ea typeface="Cambria Math" pitchFamily="34" charset="-122"/>
                            <a:cs typeface="Cambria Math" pitchFamily="34" charset="-120"/>
                          </a:rPr>
                          <m:t>A</m:t>
                        </m:r>
                      </m:e>
                      <m:sub>
                        <m:r>
                          <a:rPr lang="en-US" altLang="zh-CN" b="0" i="0">
                            <a:solidFill>
                              <a:srgbClr val="6565FF"/>
                            </a:solidFill>
                            <a:latin typeface="Cambria Math" pitchFamily="34" charset="0"/>
                            <a:ea typeface="Cambria Math" pitchFamily="34" charset="-122"/>
                            <a:cs typeface="Cambria Math" pitchFamily="34" charset="-120"/>
                          </a:rPr>
                          <m:t>3</m:t>
                        </m:r>
                      </m:sub>
                      <m:sup>
                        <m:r>
                          <a:rPr lang="en-US" altLang="zh-CN" b="0" i="0">
                            <a:solidFill>
                              <a:srgbClr val="6565FF"/>
                            </a:solidFill>
                            <a:latin typeface="Cambria Math" pitchFamily="34" charset="0"/>
                            <a:ea typeface="Cambria Math" pitchFamily="34" charset="-122"/>
                            <a:cs typeface="Cambria Math" pitchFamily="34" charset="-120"/>
                          </a:rPr>
                          <m:t>1</m:t>
                        </m:r>
                      </m:sup>
                    </m:sSubSup>
                    <m:r>
                      <a:rPr lang="en-US" altLang="zh-CN" b="0" i="0">
                        <a:solidFill>
                          <a:srgbClr val="6565FF"/>
                        </a:solidFill>
                        <a:latin typeface="Cambria Math" pitchFamily="34" charset="0"/>
                        <a:ea typeface="Cambria Math" pitchFamily="34" charset="-122"/>
                        <a:cs typeface="Cambria Math" pitchFamily="34" charset="-120"/>
                      </a:rPr>
                      <m:t>×</m:t>
                    </m:r>
                    <m:sSubSup>
                      <m:sSubSupPr>
                        <m:ctrlPr>
                          <a:rPr lang="en-US" altLang="zh-CN"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6565FF"/>
                            </a:solidFill>
                            <a:latin typeface="Cambria Math" pitchFamily="34" charset="0"/>
                            <a:ea typeface="Cambria Math" pitchFamily="34" charset="-122"/>
                            <a:cs typeface="Cambria Math" pitchFamily="34" charset="-120"/>
                          </a:rPr>
                          <m:t>A</m:t>
                        </m:r>
                      </m:e>
                      <m:sub>
                        <m:r>
                          <a:rPr lang="en-US" altLang="zh-CN" b="0" i="0">
                            <a:solidFill>
                              <a:srgbClr val="6565FF"/>
                            </a:solidFill>
                            <a:latin typeface="Cambria Math" pitchFamily="34" charset="0"/>
                            <a:ea typeface="Cambria Math" pitchFamily="34" charset="-122"/>
                            <a:cs typeface="Cambria Math" pitchFamily="34" charset="-120"/>
                          </a:rPr>
                          <m:t>3</m:t>
                        </m:r>
                      </m:sub>
                      <m:sup>
                        <m:r>
                          <a:rPr lang="en-US" altLang="zh-CN" b="0" i="0">
                            <a:solidFill>
                              <a:srgbClr val="6565FF"/>
                            </a:solidFill>
                            <a:latin typeface="Cambria Math" pitchFamily="34" charset="0"/>
                            <a:ea typeface="Cambria Math" pitchFamily="34" charset="-122"/>
                            <a:cs typeface="Cambria Math" pitchFamily="34" charset="-120"/>
                          </a:rPr>
                          <m:t>1</m:t>
                        </m:r>
                      </m:sup>
                    </m:sSubSup>
                    <m:r>
                      <a:rPr lang="en-US" altLang="zh-CN" b="0" i="0">
                        <a:solidFill>
                          <a:srgbClr val="6565FF"/>
                        </a:solidFill>
                        <a:latin typeface="Cambria Math" pitchFamily="34" charset="0"/>
                        <a:ea typeface="Cambria Math" pitchFamily="34" charset="-122"/>
                        <a:cs typeface="Cambria Math" pitchFamily="34" charset="-120"/>
                      </a:rPr>
                      <m:t>=9</m:t>
                    </m:r>
                  </m:oMath>
                </a14:m>
                <a:r>
                  <a:rPr lang="en-US" altLang="zh-CN"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𝑃</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𝐴𝐵</m:t>
                    </m:r>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𝐴𝐵</m:t>
                        </m:r>
                        <m:r>
                          <a:rPr lang="en-US" altLang="zh-CN" b="0" i="0">
                            <a:solidFill>
                              <a:srgbClr val="6565FF"/>
                            </a:solidFill>
                            <a:latin typeface="Cambria Math" pitchFamily="34" charset="0"/>
                            <a:ea typeface="Cambria Math" pitchFamily="34" charset="-122"/>
                            <a:cs typeface="Cambria Math" pitchFamily="34" charset="-120"/>
                          </a:rPr>
                          <m:t>)</m:t>
                        </m:r>
                      </m:num>
                      <m:den>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m:t>
                        </m:r>
                        <m:r>
                          <m:rPr>
                            <m:sty m:val="p"/>
                          </m:rPr>
                          <a:rPr lang="en-US" altLang="zh-CN" b="0" i="0">
                            <a:solidFill>
                              <a:srgbClr val="6565FF"/>
                            </a:solidFill>
                            <a:latin typeface="Cambria Math" pitchFamily="34" charset="0"/>
                            <a:ea typeface="Cambria Math" pitchFamily="34" charset="-122"/>
                            <a:cs typeface="Cambria Math" pitchFamily="34" charset="-120"/>
                          </a:rPr>
                          <m:t>Ω</m:t>
                        </m:r>
                        <m:r>
                          <a:rPr lang="en-US" altLang="zh-CN" b="0" i="0">
                            <a:solidFill>
                              <a:srgbClr val="6565FF"/>
                            </a:solidFill>
                            <a:latin typeface="Cambria Math" pitchFamily="34" charset="0"/>
                            <a:ea typeface="Cambria Math" pitchFamily="34" charset="-122"/>
                            <a:cs typeface="Cambria Math" pitchFamily="34" charset="-120"/>
                          </a:rPr>
                          <m:t>)</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9</m:t>
                        </m:r>
                      </m:num>
                      <m:den>
                        <m:r>
                          <a:rPr lang="en-US" altLang="zh-CN" b="0" i="0">
                            <a:solidFill>
                              <a:srgbClr val="6565FF"/>
                            </a:solidFill>
                            <a:latin typeface="Cambria Math" pitchFamily="34" charset="0"/>
                            <a:ea typeface="Cambria Math" pitchFamily="34" charset="-122"/>
                            <a:cs typeface="Cambria Math" pitchFamily="34" charset="-120"/>
                          </a:rPr>
                          <m:t>30</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3</m:t>
                        </m:r>
                      </m:num>
                      <m:den>
                        <m:r>
                          <a:rPr lang="en-US" altLang="zh-CN" b="0" i="0">
                            <a:solidFill>
                              <a:srgbClr val="6565FF"/>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6" name="QO_7_AN.13_1#5c2f66e1a?vcp=1&amp;vop=1&amp;pid=6b5a917a0&amp;color=36,64,97&amp;vtp=1&amp;bbb=1&amp;hb=1"/>
              <p:cNvSpPr>
                <a:spLocks noRot="1" noChangeAspect="1" noMove="1" noResize="1" noEditPoints="1" noAdjustHandles="1" noChangeArrowheads="1" noChangeShapeType="1" noTextEdit="1"/>
              </p:cNvSpPr>
              <p:nvPr/>
            </p:nvSpPr>
            <p:spPr>
              <a:xfrm>
                <a:off x="539496" y="4522996"/>
                <a:ext cx="11109960" cy="901700"/>
              </a:xfrm>
              <a:prstGeom prst="rect">
                <a:avLst/>
              </a:prstGeom>
              <a:blipFill>
                <a:blip r:embed="rId4"/>
                <a:stretch>
                  <a:fillRect l="-1317" b="-878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bg/>
                                          </p:spTgt>
                                        </p:tgtEl>
                                        <p:attrNameLst>
                                          <p:attrName>style.visibility</p:attrName>
                                        </p:attrNameLst>
                                      </p:cBhvr>
                                      <p:to>
                                        <p:strVal val="visible"/>
                                      </p:to>
                                    </p:set>
                                    <p:animEffect transition="in" filter="fade">
                                      <p:cBhvr>
                                        <p:cTn id="24" dur="500"/>
                                        <p:tgtEl>
                                          <p:spTgt spid="6">
                                            <p:bg/>
                                          </p:spTgt>
                                        </p:tgtEl>
                                      </p:cBhvr>
                                    </p:animEffect>
                                    <p:anim calcmode="lin" valueType="num">
                                      <p:cBhvr>
                                        <p:cTn id="25" dur="500" fill="hold"/>
                                        <p:tgtEl>
                                          <p:spTgt spid="6">
                                            <p:bg/>
                                          </p:spTgt>
                                        </p:tgtEl>
                                        <p:attrNameLst>
                                          <p:attrName>ppt_x</p:attrName>
                                        </p:attrNameLst>
                                      </p:cBhvr>
                                      <p:tavLst>
                                        <p:tav tm="0">
                                          <p:val>
                                            <p:strVal val="#ppt_x"/>
                                          </p:val>
                                        </p:tav>
                                        <p:tav tm="100000">
                                          <p:val>
                                            <p:strVal val="#ppt_x"/>
                                          </p:val>
                                        </p:tav>
                                      </p:tavLst>
                                    </p:anim>
                                    <p:anim calcmode="lin" valueType="num">
                                      <p:cBhvr>
                                        <p:cTn id="26" dur="500" fill="hold"/>
                                        <p:tgtEl>
                                          <p:spTgt spid="6">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anim calcmode="lin" valueType="num">
                                      <p:cBhvr>
                                        <p:cTn id="3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1" end="1"/>
                                            </p:txEl>
                                          </p:spTgt>
                                        </p:tgtEl>
                                        <p:attrNameLst>
                                          <p:attrName>style.visibility</p:attrName>
                                        </p:attrNameLst>
                                      </p:cBhvr>
                                      <p:to>
                                        <p:strVal val="visible"/>
                                      </p:to>
                                    </p:set>
                                    <p:animEffect transition="in" filter="fade">
                                      <p:cBhvr>
                                        <p:cTn id="34" dur="500"/>
                                        <p:tgtEl>
                                          <p:spTgt spid="6">
                                            <p:txEl>
                                              <p:pRg st="1" end="1"/>
                                            </p:txEl>
                                          </p:spTgt>
                                        </p:tgtEl>
                                      </p:cBhvr>
                                    </p:animEffect>
                                    <p:anim calcmode="lin" valueType="num">
                                      <p:cBhvr>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O_7_BD.14_1#3e181eff3?vcp=1&amp;vop=1&amp;pid=6b5a917a0&amp;color=36,64,97&amp;mp=1&amp;vtp=1&amp;bt=1&amp;bbb=1"/>
          <p:cNvSpPr/>
          <p:nvPr/>
        </p:nvSpPr>
        <p:spPr>
          <a:xfrm>
            <a:off x="539496" y="2040623"/>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在第1次抽到理科科目的条件下，第2次抽到文科科目的概率；</a:t>
            </a:r>
            <a:endParaRPr lang="en-US" altLang="zh-CN" sz="1800" dirty="0"/>
          </a:p>
        </p:txBody>
      </p:sp>
      <mc:AlternateContent xmlns:mc="http://schemas.openxmlformats.org/markup-compatibility/2006" xmlns:a14="http://schemas.microsoft.com/office/drawing/2010/main">
        <mc:Choice Requires="a14">
          <p:sp>
            <p:nvSpPr>
              <p:cNvPr id="3" name="QO_7_AN.15_1#3e181eff3?vcp=1&amp;vop=1&amp;pid=6b5a917a0&amp;color=36,64,97&amp;vtp=1&amp;bbb=1"/>
              <p:cNvSpPr/>
              <p:nvPr/>
            </p:nvSpPr>
            <p:spPr>
              <a:xfrm>
                <a:off x="539496" y="2414257"/>
                <a:ext cx="11109960" cy="1155700"/>
              </a:xfrm>
              <a:prstGeom prst="rect">
                <a:avLst/>
              </a:prstGeom>
              <a:noFill/>
              <a:ln/>
            </p:spPr>
            <p:txBody>
              <a:bodyPr wrap="none" lIns="0" tIns="0" rIns="0" bIns="0" rtlCol="0" anchor="t"/>
              <a:lstStyle/>
              <a:p>
                <a:pPr algn="l" latinLnBrk="1">
                  <a:lnSpc>
                    <a:spcPts val="5300"/>
                  </a:lnSpc>
                </a:pPr>
                <a:r>
                  <a:rPr lang="en-US" altLang="zh-CN" sz="1800" b="0" i="0" dirty="0">
                    <a:solidFill>
                      <a:srgbClr val="6565FF"/>
                    </a:solidFill>
                    <a:latin typeface="Times New Roman" pitchFamily="34" charset="0"/>
                    <a:ea typeface="微软雅黑" pitchFamily="34" charset="-122"/>
                    <a:cs typeface="Times New Roman" pitchFamily="34" charset="-120"/>
                  </a:rPr>
                  <a:t>【解】方法一（定义法）</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10</m:t>
                            </m:r>
                          </m:den>
                        </m:f>
                      </m:num>
                      <m:den>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方</a:t>
                </a:r>
                <a:r>
                  <a:rPr lang="en-US" altLang="zh-CN" sz="1800" b="0" i="0">
                    <a:solidFill>
                      <a:srgbClr val="6565FF"/>
                    </a:solidFill>
                    <a:latin typeface="Times New Roman" pitchFamily="34" charset="0"/>
                    <a:ea typeface="微软雅黑" pitchFamily="34" charset="-122"/>
                    <a:cs typeface="Times New Roman" pitchFamily="34" charset="-120"/>
                  </a:rPr>
                  <a:t>法二</a:t>
                </a:r>
                <a:r>
                  <a:rPr lang="en-US" altLang="zh-CN" sz="1800" b="0" i="0" dirty="0">
                    <a:solidFill>
                      <a:srgbClr val="6565FF"/>
                    </a:solidFill>
                    <a:latin typeface="Times New Roman" pitchFamily="34" charset="0"/>
                    <a:ea typeface="微软雅黑" pitchFamily="34" charset="-122"/>
                    <a:cs typeface="Times New Roman" pitchFamily="34" charset="-120"/>
                  </a:rPr>
                  <a:t>（缩小样本空间法）</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9</m:t>
                        </m:r>
                      </m:num>
                      <m:den>
                        <m:r>
                          <a:rPr lang="en-US" altLang="zh-CN" sz="1800" b="0" i="0">
                            <a:solidFill>
                              <a:srgbClr val="6565FF"/>
                            </a:solidFill>
                            <a:latin typeface="Cambria Math" pitchFamily="34" charset="0"/>
                            <a:ea typeface="Cambria Math" pitchFamily="34" charset="-122"/>
                            <a:cs typeface="Cambria Math" pitchFamily="34" charset="-120"/>
                          </a:rPr>
                          <m:t>15</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AN.15_1#3e181eff3?vcp=1&amp;vop=1&amp;pid=6b5a917a0&amp;color=36,64,97&amp;vtp=1&amp;bbb=1"/>
              <p:cNvSpPr>
                <a:spLocks noRot="1" noChangeAspect="1" noMove="1" noResize="1" noEditPoints="1" noAdjustHandles="1" noChangeArrowheads="1" noChangeShapeType="1" noTextEdit="1"/>
              </p:cNvSpPr>
              <p:nvPr/>
            </p:nvSpPr>
            <p:spPr>
              <a:xfrm>
                <a:off x="539496" y="2414257"/>
                <a:ext cx="11109960" cy="1155700"/>
              </a:xfrm>
              <a:prstGeom prst="rect">
                <a:avLst/>
              </a:prstGeom>
              <a:blipFill>
                <a:blip r:embed="rId3"/>
                <a:stretch>
                  <a:fillRect l="-1317" b="-6842"/>
                </a:stretch>
              </a:blipFill>
              <a:ln/>
            </p:spPr>
            <p:txBody>
              <a:bodyPr/>
              <a:lstStyle/>
              <a:p>
                <a:r>
                  <a:rPr lang="zh-CN" altLang="en-US">
                    <a:noFill/>
                  </a:rPr>
                  <a:t> </a:t>
                </a:r>
              </a:p>
            </p:txBody>
          </p:sp>
        </mc:Fallback>
      </mc:AlternateContent>
      <p:sp>
        <p:nvSpPr>
          <p:cNvPr id="4" name="QO_7_BD.16_1#3a91aa2b0?vcp=1&amp;vop=1&amp;pid=6b5a917a0&amp;color=36,64,97&amp;vtp=1&amp;bbb=1"/>
          <p:cNvSpPr/>
          <p:nvPr/>
        </p:nvSpPr>
        <p:spPr>
          <a:xfrm>
            <a:off x="539496" y="3569957"/>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（4）</a:t>
            </a:r>
            <a:r>
              <a:rPr lang="en-US" altLang="zh-CN" sz="1800" b="0" i="0" dirty="0">
                <a:solidFill>
                  <a:srgbClr val="244061"/>
                </a:solidFill>
                <a:latin typeface="Times New Roman" pitchFamily="34" charset="0"/>
                <a:ea typeface="微软雅黑" pitchFamily="34" charset="-122"/>
                <a:cs typeface="Times New Roman" pitchFamily="34" charset="-120"/>
              </a:rPr>
              <a:t>在第1次抽到理科科目的条件下，第2次抽到政治或地理的概率.</a:t>
            </a:r>
            <a:endParaRPr lang="en-US" altLang="zh-CN" sz="1800" dirty="0"/>
          </a:p>
        </p:txBody>
      </p:sp>
      <mc:AlternateContent xmlns:mc="http://schemas.openxmlformats.org/markup-compatibility/2006" xmlns:a14="http://schemas.microsoft.com/office/drawing/2010/main">
        <mc:Choice Requires="a14">
          <p:sp>
            <p:nvSpPr>
              <p:cNvPr id="5" name="QO_7_AN.17_1#3a91aa2b0?vcp=1&amp;vop=1&amp;pid=6b5a917a0&amp;color=36,64,97&amp;vtp=1&amp;bbb=1&amp;hb=1"/>
              <p:cNvSpPr/>
              <p:nvPr/>
            </p:nvSpPr>
            <p:spPr>
              <a:xfrm>
                <a:off x="539496" y="3934447"/>
                <a:ext cx="11109960" cy="10922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【解】设“第2次抽到政治”为事件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oMath>
                </a14:m>
                <a:r>
                  <a:rPr lang="en-US" altLang="zh-CN" sz="1800" b="0" i="0" dirty="0">
                    <a:solidFill>
                      <a:srgbClr val="6565FF"/>
                    </a:solidFill>
                    <a:latin typeface="Times New Roman" pitchFamily="34" charset="0"/>
                    <a:ea typeface="微软雅黑" pitchFamily="34" charset="-122"/>
                    <a:cs typeface="Times New Roman" pitchFamily="34" charset="-120"/>
                  </a:rPr>
                  <a:t>，“第2次抽到地理”为事件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，则</a:t>
                </a:r>
              </a:p>
              <a:p>
                <a:pPr latinLnBrk="1">
                  <a:lnSpc>
                    <a:spcPts val="53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𝑃</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𝐶</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𝐷</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𝐴</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𝑃</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𝐶</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𝐴</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𝑃</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𝐷</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𝐴</m:t>
                    </m:r>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𝑃</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𝐴𝐶</m:t>
                        </m:r>
                        <m:r>
                          <a:rPr lang="en-US" altLang="zh-CN" b="0" i="0">
                            <a:solidFill>
                              <a:srgbClr val="6565FF"/>
                            </a:solidFill>
                            <a:latin typeface="Cambria Math" pitchFamily="34" charset="0"/>
                            <a:ea typeface="Cambria Math" pitchFamily="34" charset="-122"/>
                            <a:cs typeface="Cambria Math" pitchFamily="34" charset="-120"/>
                          </a:rPr>
                          <m:t>)</m:t>
                        </m:r>
                      </m:num>
                      <m:den>
                        <m:r>
                          <a:rPr lang="en-US" altLang="zh-CN" b="0" i="0">
                            <a:solidFill>
                              <a:srgbClr val="6565FF"/>
                            </a:solidFill>
                            <a:latin typeface="Cambria Math" pitchFamily="34" charset="0"/>
                            <a:ea typeface="Cambria Math" pitchFamily="34" charset="-122"/>
                            <a:cs typeface="Cambria Math" pitchFamily="34" charset="-120"/>
                          </a:rPr>
                          <m:t>𝑃</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𝐴</m:t>
                        </m:r>
                        <m:r>
                          <a:rPr lang="en-US" altLang="zh-CN" b="0" i="0">
                            <a:solidFill>
                              <a:srgbClr val="6565FF"/>
                            </a:solidFill>
                            <a:latin typeface="Cambria Math" pitchFamily="34" charset="0"/>
                            <a:ea typeface="Cambria Math" pitchFamily="34" charset="-122"/>
                            <a:cs typeface="Cambria Math" pitchFamily="34" charset="-120"/>
                          </a:rPr>
                          <m:t>)</m:t>
                        </m:r>
                      </m:den>
                    </m:f>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m:t>
                    </m:r>
                    <m:r>
                      <m:rPr>
                        <m:nor/>
                      </m:rPr>
                      <a:rPr lang="en-US" altLang="zh-CN" b="0" i="0">
                        <a:solidFill>
                          <a:srgbClr val="6565FF"/>
                        </a:solidFill>
                        <a:latin typeface="Cambria Math" pitchFamily="34" charset="0"/>
                        <a:ea typeface="Cambria Math" pitchFamily="34" charset="-122"/>
                        <a:cs typeface="Cambria Math" pitchFamily="34" charset="-120"/>
                      </a:rPr>
                      <m:t> </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𝑃</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𝐴𝐷</m:t>
                        </m:r>
                        <m:r>
                          <a:rPr lang="en-US" altLang="zh-CN" b="0" i="0">
                            <a:solidFill>
                              <a:srgbClr val="6565FF"/>
                            </a:solidFill>
                            <a:latin typeface="Cambria Math" pitchFamily="34" charset="0"/>
                            <a:ea typeface="Cambria Math" pitchFamily="34" charset="-122"/>
                            <a:cs typeface="Cambria Math" pitchFamily="34" charset="-120"/>
                          </a:rPr>
                          <m:t>)</m:t>
                        </m:r>
                      </m:num>
                      <m:den>
                        <m:r>
                          <a:rPr lang="en-US" altLang="zh-CN" b="0" i="0">
                            <a:solidFill>
                              <a:srgbClr val="6565FF"/>
                            </a:solidFill>
                            <a:latin typeface="Cambria Math" pitchFamily="34" charset="0"/>
                            <a:ea typeface="Cambria Math" pitchFamily="34" charset="-122"/>
                            <a:cs typeface="Cambria Math" pitchFamily="34" charset="-120"/>
                          </a:rPr>
                          <m:t>𝑃</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𝐴</m:t>
                        </m:r>
                        <m:r>
                          <a:rPr lang="en-US" altLang="zh-CN" b="0" i="0">
                            <a:solidFill>
                              <a:srgbClr val="6565FF"/>
                            </a:solidFill>
                            <a:latin typeface="Cambria Math" pitchFamily="34" charset="0"/>
                            <a:ea typeface="Cambria Math" pitchFamily="34" charset="-122"/>
                            <a:cs typeface="Cambria Math" pitchFamily="34" charset="-120"/>
                          </a:rPr>
                          <m:t>)</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10</m:t>
                            </m:r>
                          </m:den>
                        </m:f>
                      </m:num>
                      <m:den>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2</m:t>
                            </m:r>
                          </m:den>
                        </m:f>
                      </m:den>
                    </m:f>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m:t>
                    </m:r>
                    <m:r>
                      <m:rPr>
                        <m:nor/>
                      </m:rPr>
                      <a:rPr lang="en-US" altLang="zh-CN" b="0" i="0">
                        <a:solidFill>
                          <a:srgbClr val="6565FF"/>
                        </a:solidFill>
                        <a:latin typeface="Cambria Math" pitchFamily="34" charset="0"/>
                        <a:ea typeface="Cambria Math" pitchFamily="34" charset="-122"/>
                        <a:cs typeface="Cambria Math" pitchFamily="34" charset="-120"/>
                      </a:rPr>
                      <m:t> </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10</m:t>
                            </m:r>
                          </m:den>
                        </m:f>
                      </m:num>
                      <m:den>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2</m:t>
                            </m:r>
                          </m:den>
                        </m:f>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m:t>
                        </m:r>
                      </m:num>
                      <m:den>
                        <m:r>
                          <a:rPr lang="en-US" altLang="zh-CN" b="0" i="0">
                            <a:solidFill>
                              <a:srgbClr val="6565FF"/>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O_7_AN.17_1#3a91aa2b0?vcp=1&amp;vop=1&amp;pid=6b5a917a0&amp;color=36,64,97&amp;vtp=1&amp;bbb=1&amp;hb=1"/>
              <p:cNvSpPr>
                <a:spLocks noRot="1" noChangeAspect="1" noMove="1" noResize="1" noEditPoints="1" noAdjustHandles="1" noChangeArrowheads="1" noChangeShapeType="1" noTextEdit="1"/>
              </p:cNvSpPr>
              <p:nvPr/>
            </p:nvSpPr>
            <p:spPr>
              <a:xfrm>
                <a:off x="539496" y="3934447"/>
                <a:ext cx="11109960" cy="1092200"/>
              </a:xfrm>
              <a:prstGeom prst="rect">
                <a:avLst/>
              </a:prstGeom>
              <a:blipFill>
                <a:blip r:embed="rId4"/>
                <a:stretch>
                  <a:fillRect l="-131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animEffect transition="in" filter="fade">
                                      <p:cBhvr>
                                        <p:cTn id="24" dur="500"/>
                                        <p:tgtEl>
                                          <p:spTgt spid="5">
                                            <p:bg/>
                                          </p:spTgt>
                                        </p:tgtEl>
                                      </p:cBhvr>
                                    </p:animEffect>
                                    <p:anim calcmode="lin" valueType="num">
                                      <p:cBhvr>
                                        <p:cTn id="25" dur="500" fill="hold"/>
                                        <p:tgtEl>
                                          <p:spTgt spid="5">
                                            <p:bg/>
                                          </p:spTgt>
                                        </p:tgtEl>
                                        <p:attrNameLst>
                                          <p:attrName>ppt_x</p:attrName>
                                        </p:attrNameLst>
                                      </p:cBhvr>
                                      <p:tavLst>
                                        <p:tav tm="0">
                                          <p:val>
                                            <p:strVal val="#ppt_x"/>
                                          </p:val>
                                        </p:tav>
                                        <p:tav tm="100000">
                                          <p:val>
                                            <p:strVal val="#ppt_x"/>
                                          </p:val>
                                        </p:tav>
                                      </p:tavLst>
                                    </p:anim>
                                    <p:anim calcmode="lin" valueType="num">
                                      <p:cBhvr>
                                        <p:cTn id="26" dur="500" fill="hold"/>
                                        <p:tgtEl>
                                          <p:spTgt spid="5">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anim calcmode="lin" valueType="num">
                                      <p:cBhvr>
                                        <p:cTn id="3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1" end="1"/>
                                            </p:txEl>
                                          </p:spTgt>
                                        </p:tgtEl>
                                        <p:attrNameLst>
                                          <p:attrName>style.visibility</p:attrName>
                                        </p:attrNameLst>
                                      </p:cBhvr>
                                      <p:to>
                                        <p:strVal val="visible"/>
                                      </p:to>
                                    </p:set>
                                    <p:animEffect transition="in" filter="fade">
                                      <p:cBhvr>
                                        <p:cTn id="34" dur="500"/>
                                        <p:tgtEl>
                                          <p:spTgt spid="5">
                                            <p:txEl>
                                              <p:pRg st="1" end="1"/>
                                            </p:txEl>
                                          </p:spTgt>
                                        </p:tgtEl>
                                      </p:cBhvr>
                                    </p:animEffect>
                                    <p:anim calcmode="lin" valueType="num">
                                      <p:cBhvr>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C_5_BD#e152819b6?vcp=1&amp;pid=930595001&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乘法公式的应用</a:t>
            </a:r>
            <a:endParaRPr lang="en-US" altLang="zh-CN" sz="2200" dirty="0"/>
          </a:p>
        </p:txBody>
      </p:sp>
      <p:sp>
        <p:nvSpPr>
          <p:cNvPr id="3" name="QO_6_BD.18_1#b35130ce3?vcp=1&amp;vop=1&amp;pid=e152819b6&amp;color=36,64,97&amp;vtp=1&amp;bbb=1&amp;hb=1"/>
          <p:cNvSpPr/>
          <p:nvPr/>
        </p:nvSpPr>
        <p:spPr>
          <a:xfrm>
            <a:off x="539496" y="1318332"/>
            <a:ext cx="11109960" cy="77343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一袋中装有10个球，其中3个黑球，7个白球，先后两次从中随意各取一球（不放回</a:t>
            </a:r>
            <a:r>
              <a:rPr lang="en-US" altLang="zh-CN" sz="1800" b="0" i="0">
                <a:solidFill>
                  <a:srgbClr val="244061"/>
                </a:solidFill>
                <a:latin typeface="Times New Roman" pitchFamily="34" charset="0"/>
                <a:ea typeface="微软雅黑" pitchFamily="34" charset="-122"/>
                <a:cs typeface="Times New Roman" pitchFamily="34" charset="-120"/>
              </a:rPr>
              <a:t>）,求两次取到的均为黑</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球的概率</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AlternateContent xmlns:mc="http://schemas.openxmlformats.org/markup-compatibility/2006" xmlns:a14="http://schemas.microsoft.com/office/drawing/2010/main">
        <mc:Choice Requires="a14">
          <p:sp>
            <p:nvSpPr>
              <p:cNvPr id="4" name="QO_6_AN.19_1#b35130ce3?vcp=1&amp;vop=1&amp;pid=e152819b6&amp;color=36,64,97&amp;vtp=1&amp;bbb=1"/>
              <p:cNvSpPr/>
              <p:nvPr/>
            </p:nvSpPr>
            <p:spPr>
              <a:xfrm>
                <a:off x="539496" y="2092666"/>
                <a:ext cx="11109960" cy="838200"/>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设</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𝑖</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表示事件“第</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𝑖</m:t>
                    </m:r>
                  </m:oMath>
                </a14:m>
                <a:r>
                  <a:rPr lang="en-US" altLang="zh-CN" sz="1800" b="0" i="0" dirty="0">
                    <a:solidFill>
                      <a:srgbClr val="6565FF"/>
                    </a:solidFill>
                    <a:latin typeface="Times New Roman" pitchFamily="34" charset="0"/>
                    <a:ea typeface="微软雅黑" pitchFamily="34" charset="-122"/>
                    <a:cs typeface="Times New Roman" pitchFamily="34" charset="-120"/>
                  </a:rPr>
                  <a:t>次取到的是黑球”</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𝑖</m:t>
                    </m:r>
                    <m:r>
                      <a:rPr lang="en-US" altLang="zh-CN" sz="1800" b="0" i="0">
                        <a:solidFill>
                          <a:srgbClr val="6565FF"/>
                        </a:solidFill>
                        <a:latin typeface="Cambria Math" pitchFamily="34" charset="0"/>
                        <a:ea typeface="Cambria Math" pitchFamily="34" charset="-122"/>
                        <a:cs typeface="Cambria Math" pitchFamily="34" charset="-120"/>
                      </a:rPr>
                      <m:t>=1,2)</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表示事件“两次取到的均为黑球”.</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由</a:t>
                </a:r>
                <a:r>
                  <a:rPr lang="en-US" altLang="zh-CN" sz="1800" b="0" i="0">
                    <a:solidFill>
                      <a:srgbClr val="6565FF"/>
                    </a:solidFill>
                    <a:latin typeface="Times New Roman" pitchFamily="34" charset="0"/>
                    <a:ea typeface="微软雅黑" pitchFamily="34" charset="-122"/>
                    <a:cs typeface="Times New Roman" pitchFamily="34" charset="-120"/>
                  </a:rPr>
                  <a:t>题设知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10</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，于是根据乘法公式，得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10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9</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6_AN.19_1#b35130ce3?vcp=1&amp;vop=1&amp;pid=e152819b6&amp;color=36,64,97&amp;vtp=1&amp;bbb=1"/>
              <p:cNvSpPr>
                <a:spLocks noRot="1" noChangeAspect="1" noMove="1" noResize="1" noEditPoints="1" noAdjustHandles="1" noChangeArrowheads="1" noChangeShapeType="1" noTextEdit="1"/>
              </p:cNvSpPr>
              <p:nvPr/>
            </p:nvSpPr>
            <p:spPr>
              <a:xfrm>
                <a:off x="539496" y="2092666"/>
                <a:ext cx="11109960" cy="838200"/>
              </a:xfrm>
              <a:prstGeom prst="rect">
                <a:avLst/>
              </a:prstGeom>
              <a:blipFill>
                <a:blip r:embed="rId3"/>
                <a:stretch>
                  <a:fillRect l="-1317" b="-942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C_5_BD#f4b4a1de4?vcp=1&amp;pid=930595001&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要点3</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条件概率的性质及应用</a:t>
            </a:r>
            <a:endParaRPr lang="en-US" altLang="zh-CN" sz="2200" dirty="0"/>
          </a:p>
        </p:txBody>
      </p:sp>
      <p:sp>
        <p:nvSpPr>
          <p:cNvPr id="3" name="QO_6_BD.20_1#1c3e614ee?vcp=1&amp;vop=1&amp;pid=f4b4a1de4&amp;color=36,64,97&amp;vtp=1&amp;bbb=1&amp;hb=1"/>
          <p:cNvSpPr/>
          <p:nvPr/>
        </p:nvSpPr>
        <p:spPr>
          <a:xfrm>
            <a:off x="539496" y="1318332"/>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例4</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在10</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000张有奖储蓄奖券中，设有1个一等奖，5个二等奖，10个三等奖，从中依次买两张</a:t>
            </a:r>
            <a:r>
              <a:rPr lang="en-US" altLang="zh-CN" sz="1800" b="0" i="0">
                <a:solidFill>
                  <a:srgbClr val="244061"/>
                </a:solidFill>
                <a:latin typeface="Times New Roman" pitchFamily="34" charset="0"/>
                <a:ea typeface="微软雅黑" pitchFamily="34" charset="-122"/>
                <a:cs typeface="Times New Roman" pitchFamily="34" charset="-120"/>
              </a:rPr>
              <a:t>，求在第一张中</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一等奖的条件下</a:t>
            </a:r>
            <a:r>
              <a:rPr lang="en-US" altLang="zh-CN" b="0" i="0" dirty="0">
                <a:solidFill>
                  <a:srgbClr val="244061"/>
                </a:solidFill>
                <a:latin typeface="Times New Roman" pitchFamily="34" charset="0"/>
                <a:ea typeface="微软雅黑" pitchFamily="34" charset="-122"/>
                <a:cs typeface="Times New Roman" pitchFamily="34" charset="-120"/>
              </a:rPr>
              <a:t>，第二张中二等奖或三等奖的概率.</a:t>
            </a:r>
            <a:endParaRPr lang="en-US" altLang="zh-CN" dirty="0"/>
          </a:p>
        </p:txBody>
      </p:sp>
      <p:sp>
        <p:nvSpPr>
          <p:cNvPr id="4" name="QO_6_EX.21_1#1c3e614ee?vcp=1&amp;vop=1&amp;pid=f4b4a1de4&amp;color=36,64,97&amp;vtp=1&amp;bbb=1"/>
          <p:cNvSpPr/>
          <p:nvPr/>
        </p:nvSpPr>
        <p:spPr>
          <a:xfrm>
            <a:off x="539496" y="2134639"/>
            <a:ext cx="11109960" cy="363665"/>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解答本题可先设出有关事件，注意各事件的关系，利用条件概率的性质求解.</a:t>
            </a:r>
            <a:endParaRPr lang="en-US" altLang="zh-CN" sz="1800" dirty="0"/>
          </a:p>
        </p:txBody>
      </p:sp>
      <mc:AlternateContent xmlns:mc="http://schemas.openxmlformats.org/markup-compatibility/2006" xmlns:a14="http://schemas.microsoft.com/office/drawing/2010/main">
        <mc:Choice Requires="a14">
          <p:sp>
            <p:nvSpPr>
              <p:cNvPr id="5" name="QO_6_AN.22_1#1c3e614ee?vcp=1&amp;vop=1&amp;pid=f4b4a1de4&amp;color=36,64,97&amp;vtp=1&amp;bbb=1"/>
              <p:cNvSpPr/>
              <p:nvPr/>
            </p:nvSpPr>
            <p:spPr>
              <a:xfrm>
                <a:off x="539496" y="2507956"/>
                <a:ext cx="11109960" cy="3333687"/>
              </a:xfrm>
              <a:prstGeom prst="rect">
                <a:avLst/>
              </a:prstGeom>
              <a:noFill/>
              <a:ln/>
            </p:spPr>
            <p:txBody>
              <a:bodyPr wrap="none" lIns="0" tIns="0" rIns="0" bIns="0" rtlCol="0" anchor="t"/>
              <a:lstStyle/>
              <a:p>
                <a:pPr algn="l" latinLnBrk="1">
                  <a:lnSpc>
                    <a:spcPts val="46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设“第一张中一等奖”为事件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oMath>
                </a14:m>
                <a:r>
                  <a:rPr lang="en-US" altLang="zh-CN" sz="1800" b="0" i="0" dirty="0">
                    <a:solidFill>
                      <a:srgbClr val="6565FF"/>
                    </a:solidFill>
                    <a:latin typeface="Times New Roman" pitchFamily="34" charset="0"/>
                    <a:ea typeface="微软雅黑" pitchFamily="34" charset="-122"/>
                    <a:cs typeface="Times New Roman" pitchFamily="34" charset="-120"/>
                  </a:rPr>
                  <a:t>，“第二张中二等奖”为事件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m:t>
                    </m:r>
                  </m:oMath>
                </a14:m>
                <a:r>
                  <a:rPr lang="en-US" altLang="zh-CN" sz="1800" b="0" i="0" dirty="0">
                    <a:solidFill>
                      <a:srgbClr val="6565FF"/>
                    </a:solidFill>
                    <a:latin typeface="Times New Roman" pitchFamily="34" charset="0"/>
                    <a:ea typeface="微软雅黑" pitchFamily="34" charset="-122"/>
                    <a:cs typeface="Times New Roman" pitchFamily="34" charset="-120"/>
                  </a:rPr>
                  <a:t>，“第二张中三等奖”为事件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𝐶</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9</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999</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99</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990</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𝐴𝐶</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10</m:t>
                        </m:r>
                      </m:num>
                      <m:den>
                        <m:r>
                          <a:rPr lang="en-US" altLang="zh-CN" sz="1800" b="0" i="0">
                            <a:solidFill>
                              <a:srgbClr val="6565FF"/>
                            </a:solidFill>
                            <a:latin typeface="Cambria Math" pitchFamily="34" charset="0"/>
                            <a:ea typeface="Cambria Math" pitchFamily="34" charset="-122"/>
                            <a:cs typeface="Cambria Math" pitchFamily="34" charset="-120"/>
                          </a:rPr>
                          <m:t>9</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999</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10</m:t>
                        </m:r>
                      </m:num>
                      <m:den>
                        <m:r>
                          <a:rPr lang="en-US" altLang="zh-CN" sz="1800" b="0" i="0">
                            <a:solidFill>
                              <a:srgbClr val="6565FF"/>
                            </a:solidFill>
                            <a:latin typeface="Cambria Math" pitchFamily="34" charset="0"/>
                            <a:ea typeface="Cambria Math" pitchFamily="34" charset="-122"/>
                            <a:cs typeface="Cambria Math" pitchFamily="34" charset="-120"/>
                          </a:rPr>
                          <m:t>99</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990</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5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99</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990</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num>
                      <m:den>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9</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999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5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𝐴𝐶</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10</m:t>
                            </m:r>
                          </m:num>
                          <m:den>
                            <m:r>
                              <a:rPr lang="en-US" altLang="zh-CN" sz="1800" b="0" i="0">
                                <a:solidFill>
                                  <a:srgbClr val="6565FF"/>
                                </a:solidFill>
                                <a:latin typeface="Cambria Math" pitchFamily="34" charset="0"/>
                                <a:ea typeface="Cambria Math" pitchFamily="34" charset="-122"/>
                                <a:cs typeface="Cambria Math" pitchFamily="34" charset="-120"/>
                              </a:rPr>
                              <m:t>99</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990</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num>
                      <m:den>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10</m:t>
                        </m:r>
                      </m:num>
                      <m:den>
                        <m:r>
                          <a:rPr lang="en-US" altLang="zh-CN" sz="1800" b="0" i="0">
                            <a:solidFill>
                              <a:srgbClr val="6565FF"/>
                            </a:solidFill>
                            <a:latin typeface="Cambria Math" pitchFamily="34" charset="0"/>
                            <a:ea typeface="Cambria Math" pitchFamily="34" charset="-122"/>
                            <a:cs typeface="Cambria Math" pitchFamily="34" charset="-120"/>
                          </a:rPr>
                          <m:t>9</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999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𝐶</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9</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999</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10</m:t>
                        </m:r>
                      </m:num>
                      <m:den>
                        <m:r>
                          <a:rPr lang="en-US" altLang="zh-CN" sz="1800" b="0" i="0">
                            <a:solidFill>
                              <a:srgbClr val="6565FF"/>
                            </a:solidFill>
                            <a:latin typeface="Cambria Math" pitchFamily="34" charset="0"/>
                            <a:ea typeface="Cambria Math" pitchFamily="34" charset="-122"/>
                            <a:cs typeface="Cambria Math" pitchFamily="34" charset="-120"/>
                          </a:rPr>
                          <m:t>9</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999</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3</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333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6_AN.22_1#1c3e614ee?vcp=1&amp;vop=1&amp;pid=f4b4a1de4&amp;color=36,64,97&amp;vtp=1&amp;bbb=1"/>
              <p:cNvSpPr>
                <a:spLocks noRot="1" noChangeAspect="1" noMove="1" noResize="1" noEditPoints="1" noAdjustHandles="1" noChangeArrowheads="1" noChangeShapeType="1" noTextEdit="1"/>
              </p:cNvSpPr>
              <p:nvPr/>
            </p:nvSpPr>
            <p:spPr>
              <a:xfrm>
                <a:off x="539496" y="2507956"/>
                <a:ext cx="11109960" cy="3333687"/>
              </a:xfrm>
              <a:prstGeom prst="rect">
                <a:avLst/>
              </a:prstGeom>
              <a:blipFill>
                <a:blip r:embed="rId3"/>
                <a:stretch>
                  <a:fillRect l="-1317" r="-3128" b="-255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bg/>
                                          </p:spTgt>
                                        </p:tgtEl>
                                        <p:attrNameLst>
                                          <p:attrName>style.visibility</p:attrName>
                                        </p:attrNameLst>
                                      </p:cBhvr>
                                      <p:to>
                                        <p:strVal val="visible"/>
                                      </p:to>
                                    </p:set>
                                    <p:animEffect transition="in" filter="fade">
                                      <p:cBhvr>
                                        <p:cTn id="19" dur="500"/>
                                        <p:tgtEl>
                                          <p:spTgt spid="5">
                                            <p:bg/>
                                          </p:spTgt>
                                        </p:tgtEl>
                                      </p:cBhvr>
                                    </p:animEffect>
                                    <p:anim calcmode="lin" valueType="num">
                                      <p:cBhvr>
                                        <p:cTn id="20" dur="500" fill="hold"/>
                                        <p:tgtEl>
                                          <p:spTgt spid="5">
                                            <p:bg/>
                                          </p:spTgt>
                                        </p:tgtEl>
                                        <p:attrNameLst>
                                          <p:attrName>ppt_x</p:attrName>
                                        </p:attrNameLst>
                                      </p:cBhvr>
                                      <p:tavLst>
                                        <p:tav tm="0">
                                          <p:val>
                                            <p:strVal val="#ppt_x"/>
                                          </p:val>
                                        </p:tav>
                                        <p:tav tm="100000">
                                          <p:val>
                                            <p:strVal val="#ppt_x"/>
                                          </p:val>
                                        </p:tav>
                                      </p:tavLst>
                                    </p:anim>
                                    <p:anim calcmode="lin" valueType="num">
                                      <p:cBhvr>
                                        <p:cTn id="21" dur="500" fill="hold"/>
                                        <p:tgtEl>
                                          <p:spTgt spid="5">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Effect transition="in" filter="fade">
                                      <p:cBhvr>
                                        <p:cTn id="24" dur="500"/>
                                        <p:tgtEl>
                                          <p:spTgt spid="5">
                                            <p:txEl>
                                              <p:pRg st="0" end="0"/>
                                            </p:txEl>
                                          </p:spTgt>
                                        </p:tgtEl>
                                      </p:cBhvr>
                                    </p:animEffect>
                                    <p:anim calcmode="lin" valueType="num">
                                      <p:cBhvr>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5">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anim calcmode="lin" valueType="num">
                                      <p:cBhvr>
                                        <p:cTn id="3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1" end="1"/>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2" end="2"/>
                                            </p:txEl>
                                          </p:spTgt>
                                        </p:tgtEl>
                                        <p:attrNameLst>
                                          <p:attrName>style.visibility</p:attrName>
                                        </p:attrNameLst>
                                      </p:cBhvr>
                                      <p:to>
                                        <p:strVal val="visible"/>
                                      </p:to>
                                    </p:set>
                                    <p:animEffect transition="in" filter="fade">
                                      <p:cBhvr>
                                        <p:cTn id="34" dur="500"/>
                                        <p:tgtEl>
                                          <p:spTgt spid="5">
                                            <p:txEl>
                                              <p:pRg st="2" end="2"/>
                                            </p:txEl>
                                          </p:spTgt>
                                        </p:tgtEl>
                                      </p:cBhvr>
                                    </p:animEffect>
                                    <p:anim calcmode="lin" valueType="num">
                                      <p:cBhvr>
                                        <p:cTn id="3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2" end="2"/>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xEl>
                                              <p:pRg st="3" end="3"/>
                                            </p:txEl>
                                          </p:spTgt>
                                        </p:tgtEl>
                                        <p:attrNameLst>
                                          <p:attrName>style.visibility</p:attrName>
                                        </p:attrNameLst>
                                      </p:cBhvr>
                                      <p:to>
                                        <p:strVal val="visible"/>
                                      </p:to>
                                    </p:set>
                                    <p:animEffect transition="in" filter="fade">
                                      <p:cBhvr>
                                        <p:cTn id="39" dur="500"/>
                                        <p:tgtEl>
                                          <p:spTgt spid="5">
                                            <p:txEl>
                                              <p:pRg st="3" end="3"/>
                                            </p:txEl>
                                          </p:spTgt>
                                        </p:tgtEl>
                                      </p:cBhvr>
                                    </p:animEffect>
                                    <p:anim calcmode="lin" valueType="num">
                                      <p:cBhvr>
                                        <p:cTn id="40"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41" dur="500" fill="hold"/>
                                        <p:tgtEl>
                                          <p:spTgt spid="5">
                                            <p:txEl>
                                              <p:pRg st="3" end="3"/>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5">
                                            <p:txEl>
                                              <p:pRg st="4" end="4"/>
                                            </p:txEl>
                                          </p:spTgt>
                                        </p:tgtEl>
                                        <p:attrNameLst>
                                          <p:attrName>style.visibility</p:attrName>
                                        </p:attrNameLst>
                                      </p:cBhvr>
                                      <p:to>
                                        <p:strVal val="visible"/>
                                      </p:to>
                                    </p:set>
                                    <p:animEffect transition="in" filter="fade">
                                      <p:cBhvr>
                                        <p:cTn id="44" dur="500"/>
                                        <p:tgtEl>
                                          <p:spTgt spid="5">
                                            <p:txEl>
                                              <p:pRg st="4" end="4"/>
                                            </p:txEl>
                                          </p:spTgt>
                                        </p:tgtEl>
                                      </p:cBhvr>
                                    </p:animEffect>
                                    <p:anim calcmode="lin" valueType="num">
                                      <p:cBhvr>
                                        <p:cTn id="4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46" dur="500" fill="hold"/>
                                        <p:tgtEl>
                                          <p:spTgt spid="5">
                                            <p:txEl>
                                              <p:pRg st="4" end="4"/>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5">
                                            <p:txEl>
                                              <p:pRg st="5" end="5"/>
                                            </p:txEl>
                                          </p:spTgt>
                                        </p:tgtEl>
                                        <p:attrNameLst>
                                          <p:attrName>style.visibility</p:attrName>
                                        </p:attrNameLst>
                                      </p:cBhvr>
                                      <p:to>
                                        <p:strVal val="visible"/>
                                      </p:to>
                                    </p:set>
                                    <p:animEffect transition="in" filter="fade">
                                      <p:cBhvr>
                                        <p:cTn id="49" dur="500"/>
                                        <p:tgtEl>
                                          <p:spTgt spid="5">
                                            <p:txEl>
                                              <p:pRg st="5" end="5"/>
                                            </p:txEl>
                                          </p:spTgt>
                                        </p:tgtEl>
                                      </p:cBhvr>
                                    </p:animEffect>
                                    <p:anim calcmode="lin" valueType="num">
                                      <p:cBhvr>
                                        <p:cTn id="50"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51"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b39573743.fixed?vcp=1&amp;color=36,64,97&amp;tib=255,255,255&amp;vtp=1" descr="preencoded.png"/>
          <p:cNvPicPr>
            <a:picLocks noChangeAspect="1"/>
          </p:cNvPicPr>
          <p:nvPr/>
        </p:nvPicPr>
        <p:blipFill>
          <a:blip r:embed="rId3"/>
          <a:stretch>
            <a:fillRect/>
          </a:stretch>
        </p:blipFill>
        <p:spPr>
          <a:xfrm>
            <a:off x="4873752" y="2020824"/>
            <a:ext cx="2414016" cy="1344168"/>
          </a:xfrm>
          <a:prstGeom prst="rect">
            <a:avLst/>
          </a:prstGeom>
        </p:spPr>
      </p:pic>
      <p:sp>
        <p:nvSpPr>
          <p:cNvPr id="3" name="C_1_BD#b39573743.fixed?vcp=1&amp;color=61,88,159&amp;vtp=1&amp;bbb=1"/>
          <p:cNvSpPr/>
          <p:nvPr/>
        </p:nvSpPr>
        <p:spPr>
          <a:xfrm>
            <a:off x="4946904" y="2093976"/>
            <a:ext cx="2304288"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第8章</a:t>
            </a:r>
            <a:endParaRPr lang="en-US" altLang="zh-CN" sz="5400" dirty="0"/>
          </a:p>
        </p:txBody>
      </p:sp>
      <p:sp>
        <p:nvSpPr>
          <p:cNvPr id="4" name="C_1_BD#b39573743.fixed?vcp=1&amp;color=61,88,159&amp;vtp=1&amp;bbb=1"/>
          <p:cNvSpPr/>
          <p:nvPr/>
        </p:nvSpPr>
        <p:spPr>
          <a:xfrm>
            <a:off x="0" y="3657600"/>
            <a:ext cx="12188952" cy="923544"/>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概率</a:t>
            </a:r>
            <a:endParaRPr lang="en-US" altLang="zh-CN" sz="5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ed2a6fd6c.fixed?vcp=1&amp;pid=b39573743&amp;color=36,64,97&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ed2a6fd6c.fixed?vcp=1&amp;pid=b39573743&amp;color=61,88,159&amp;vtp=1&amp;bbb=1"/>
          <p:cNvSpPr/>
          <p:nvPr/>
        </p:nvSpPr>
        <p:spPr>
          <a:xfrm>
            <a:off x="694944"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8.1</a:t>
            </a:r>
            <a:endParaRPr lang="en-US" altLang="zh-CN" sz="5400" dirty="0"/>
          </a:p>
        </p:txBody>
      </p:sp>
      <p:sp>
        <p:nvSpPr>
          <p:cNvPr id="4" name="C_2_BD#ed2a6fd6c.fixed?vcp=1&amp;pid=b39573743&amp;color=61,88,159&amp;vtp=1&amp;bbb=1"/>
          <p:cNvSpPr/>
          <p:nvPr/>
        </p:nvSpPr>
        <p:spPr>
          <a:xfrm>
            <a:off x="4315968" y="2587752"/>
            <a:ext cx="7671816"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条件概率</a:t>
            </a:r>
            <a:endParaRPr lang="en-US" altLang="zh-CN" sz="5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C_3#d3fc0f528.fixed?vcp=1&amp;pid=ed2a6fd6c&amp;color=36,64,97&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3_BD#d3fc0f528.fixed?vcp=1&amp;pid=ed2a6fd6c&amp;color=61,88,159&amp;vtp=1&amp;bbb=1"/>
          <p:cNvSpPr/>
          <p:nvPr/>
        </p:nvSpPr>
        <p:spPr>
          <a:xfrm>
            <a:off x="694944"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8.1.1</a:t>
            </a:r>
            <a:endParaRPr lang="en-US" altLang="zh-CN" sz="5400" dirty="0"/>
          </a:p>
        </p:txBody>
      </p:sp>
      <p:sp>
        <p:nvSpPr>
          <p:cNvPr id="4" name="C_3_BD#d3fc0f528.fixed?vcp=1&amp;pid=ed2a6fd6c&amp;color=61,88,159&amp;vtp=1&amp;bbb=1"/>
          <p:cNvSpPr/>
          <p:nvPr/>
        </p:nvSpPr>
        <p:spPr>
          <a:xfrm>
            <a:off x="4315968" y="2587752"/>
            <a:ext cx="7671816"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条件概率</a:t>
            </a:r>
            <a:endParaRPr lang="en-US" altLang="zh-CN" sz="54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C_1#目录1:c1f7da9c2?lid=7de76a959&amp;cid=7de76a959&amp;vtp=1&amp;bbb=1">
            <a:hlinkClick r:id="rId3" action="ppaction://hlinksldjump"/>
          </p:cNvPr>
          <p:cNvSpPr/>
          <p:nvPr/>
        </p:nvSpPr>
        <p:spPr>
          <a:xfrm>
            <a:off x="5148072" y="1447661"/>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知识点1</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条件概率</a:t>
            </a:r>
            <a:endParaRPr lang="en-US" altLang="zh-CN" sz="1800" dirty="0"/>
          </a:p>
        </p:txBody>
      </p:sp>
      <p:sp>
        <p:nvSpPr>
          <p:cNvPr id="3" name="C_1#目录1:c1f7da9c2?lid=7b63c06c4&amp;cid=7b63c06c4&amp;vtp=1&amp;bbb=1">
            <a:hlinkClick r:id="rId3" action="ppaction://hlinksldjump"/>
          </p:cNvPr>
          <p:cNvSpPr/>
          <p:nvPr/>
        </p:nvSpPr>
        <p:spPr>
          <a:xfrm>
            <a:off x="5148072" y="1840853"/>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知识点2</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乘法公式</a:t>
            </a:r>
            <a:endParaRPr lang="en-US" altLang="zh-CN" sz="1800" dirty="0"/>
          </a:p>
        </p:txBody>
      </p:sp>
      <p:sp>
        <p:nvSpPr>
          <p:cNvPr id="4" name="C_1#目录1:c1f7da9c2?lid=af0d40338&amp;cid=af0d40338&amp;vtp=1&amp;bbb=1">
            <a:hlinkClick r:id="rId3" action="ppaction://hlinksldjump"/>
          </p:cNvPr>
          <p:cNvSpPr/>
          <p:nvPr/>
        </p:nvSpPr>
        <p:spPr>
          <a:xfrm>
            <a:off x="5148072" y="2215549"/>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知识点3</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条件概率的性质</a:t>
            </a:r>
            <a:endParaRPr lang="en-US" altLang="zh-CN" sz="1800" dirty="0"/>
          </a:p>
        </p:txBody>
      </p:sp>
      <p:sp>
        <p:nvSpPr>
          <p:cNvPr id="5" name="C_1#目录1:c1f7da9c2?lid=97bf1e2dc&amp;cid=97bf1e2dc&amp;vtp=1&amp;bbb=1">
            <a:hlinkClick r:id="rId3" action="ppaction://hlinksldjump"/>
          </p:cNvPr>
          <p:cNvSpPr/>
          <p:nvPr/>
        </p:nvSpPr>
        <p:spPr>
          <a:xfrm>
            <a:off x="5148072" y="2585259"/>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知识点4</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条件概率与事件独立性的关系</a:t>
            </a:r>
            <a:endParaRPr lang="en-US" altLang="zh-CN" sz="1800" dirty="0"/>
          </a:p>
        </p:txBody>
      </p:sp>
      <p:sp>
        <p:nvSpPr>
          <p:cNvPr id="6" name="C_1#目录1:c1f7da9c2?lid=2444435f7&amp;cid=2444435f7&amp;vtp=1&amp;bbb=1">
            <a:hlinkClick r:id="rId4" action="ppaction://hlinksldjump"/>
          </p:cNvPr>
          <p:cNvSpPr/>
          <p:nvPr/>
        </p:nvSpPr>
        <p:spPr>
          <a:xfrm>
            <a:off x="5148072" y="3666744"/>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易错点</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不能准确识别条件概率致错</a:t>
            </a:r>
            <a:endParaRPr lang="en-US" altLang="zh-CN" sz="1800" dirty="0"/>
          </a:p>
        </p:txBody>
      </p:sp>
      <p:sp>
        <p:nvSpPr>
          <p:cNvPr id="7" name="C_1#目录1:c1f7da9c2?lid=fc013b73e&amp;cid=fc013b73e&amp;vtp=1&amp;bbb=1">
            <a:hlinkClick r:id="rId5" action="ppaction://hlinksldjump"/>
          </p:cNvPr>
          <p:cNvSpPr/>
          <p:nvPr/>
        </p:nvSpPr>
        <p:spPr>
          <a:xfrm>
            <a:off x="5148072" y="4841333"/>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要点1</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条件概率的求法</a:t>
            </a:r>
            <a:endParaRPr lang="en-US" altLang="zh-CN" sz="1800" dirty="0"/>
          </a:p>
        </p:txBody>
      </p:sp>
      <p:sp>
        <p:nvSpPr>
          <p:cNvPr id="8" name="C_1#目录1:c1f7da9c2?lid=e152819b6&amp;cid=e152819b6&amp;vtp=1&amp;bbb=1">
            <a:hlinkClick r:id="rId6" action="ppaction://hlinksldjump"/>
          </p:cNvPr>
          <p:cNvSpPr/>
          <p:nvPr/>
        </p:nvSpPr>
        <p:spPr>
          <a:xfrm>
            <a:off x="5148072" y="5230368"/>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要点2</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乘法公式的应用</a:t>
            </a:r>
            <a:endParaRPr lang="en-US" altLang="zh-CN" sz="1800" dirty="0"/>
          </a:p>
        </p:txBody>
      </p:sp>
      <p:sp>
        <p:nvSpPr>
          <p:cNvPr id="9" name="C_1#目录1:c1f7da9c2?lid=f4b4a1de4&amp;cid=f4b4a1de4&amp;vtp=1&amp;bbb=1">
            <a:hlinkClick r:id="rId7" action="ppaction://hlinksldjump"/>
          </p:cNvPr>
          <p:cNvSpPr/>
          <p:nvPr/>
        </p:nvSpPr>
        <p:spPr>
          <a:xfrm>
            <a:off x="5148072" y="5618572"/>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要点3</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条件概率的性质及应用</a:t>
            </a:r>
            <a:endParaRPr lang="en-US" altLang="zh-CN" sz="1800" dirty="0"/>
          </a:p>
        </p:txBody>
      </p:sp>
      <p:pic>
        <p:nvPicPr>
          <p:cNvPr id="10" name="O_0#目录1:c1f7da9c2.fixed?vcp=1&amp;color=36,64,97&amp;tib=255,255,255&amp;vtp=1&amp;bt=1" descr="preencoded.png"/>
          <p:cNvPicPr>
            <a:picLocks noChangeAspect="1"/>
          </p:cNvPicPr>
          <p:nvPr/>
        </p:nvPicPr>
        <p:blipFill>
          <a:blip r:embed="rId8"/>
          <a:stretch>
            <a:fillRect/>
          </a:stretch>
        </p:blipFill>
        <p:spPr>
          <a:xfrm>
            <a:off x="4032504" y="795528"/>
            <a:ext cx="731520" cy="768096"/>
          </a:xfrm>
          <a:prstGeom prst="rect">
            <a:avLst/>
          </a:prstGeom>
        </p:spPr>
      </p:pic>
      <p:pic>
        <p:nvPicPr>
          <p:cNvPr id="11" name="O_0#目录1:c1f7da9c2.fixed?vcp=1&amp;color=36,64,97&amp;tib=255,255,255&amp;vtp=1" descr="preencoded.png"/>
          <p:cNvPicPr>
            <a:picLocks noChangeAspect="1"/>
          </p:cNvPicPr>
          <p:nvPr/>
        </p:nvPicPr>
        <p:blipFill>
          <a:blip r:embed="rId9"/>
          <a:stretch>
            <a:fillRect/>
          </a:stretch>
        </p:blipFill>
        <p:spPr>
          <a:xfrm>
            <a:off x="4032504" y="2926080"/>
            <a:ext cx="731520" cy="768096"/>
          </a:xfrm>
          <a:prstGeom prst="rect">
            <a:avLst/>
          </a:prstGeom>
        </p:spPr>
      </p:pic>
      <p:pic>
        <p:nvPicPr>
          <p:cNvPr id="12" name="O_0#目录1:c1f7da9c2.fixed?vcp=1&amp;color=36,64,97&amp;tib=255,255,255&amp;vtp=1" descr="preencoded.png"/>
          <p:cNvPicPr>
            <a:picLocks noChangeAspect="1"/>
          </p:cNvPicPr>
          <p:nvPr/>
        </p:nvPicPr>
        <p:blipFill>
          <a:blip r:embed="rId8"/>
          <a:stretch>
            <a:fillRect/>
          </a:stretch>
        </p:blipFill>
        <p:spPr>
          <a:xfrm>
            <a:off x="4032504" y="4251960"/>
            <a:ext cx="731520" cy="768096"/>
          </a:xfrm>
          <a:prstGeom prst="rect">
            <a:avLst/>
          </a:prstGeom>
        </p:spPr>
      </p:pic>
      <p:sp>
        <p:nvSpPr>
          <p:cNvPr id="13" name="O_0#目录1:c1f7da9c2.fixed?vcp=1&amp;color=255,255,255&amp;vtp=1&amp;bbb=1"/>
          <p:cNvSpPr/>
          <p:nvPr/>
        </p:nvSpPr>
        <p:spPr>
          <a:xfrm>
            <a:off x="4032504" y="795528"/>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01</a:t>
            </a:r>
            <a:endParaRPr lang="en-US" altLang="zh-CN" sz="2400" dirty="0"/>
          </a:p>
        </p:txBody>
      </p:sp>
      <p:sp>
        <p:nvSpPr>
          <p:cNvPr id="14" name="O_0#目录1:c1f7da9c2.fixed?vcp=1&amp;color=255,255,255&amp;vtp=1&amp;bbb=1"/>
          <p:cNvSpPr/>
          <p:nvPr/>
        </p:nvSpPr>
        <p:spPr>
          <a:xfrm>
            <a:off x="4032504" y="2916936"/>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02</a:t>
            </a:r>
            <a:endParaRPr lang="en-US" altLang="zh-CN" sz="2400" dirty="0"/>
          </a:p>
        </p:txBody>
      </p:sp>
      <p:sp>
        <p:nvSpPr>
          <p:cNvPr id="15" name="O_0#目录1:c1f7da9c2.fixed?vcp=1&amp;color=255,255,255&amp;vtp=1&amp;bbb=1"/>
          <p:cNvSpPr/>
          <p:nvPr/>
        </p:nvSpPr>
        <p:spPr>
          <a:xfrm>
            <a:off x="4032504" y="4251960"/>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03</a:t>
            </a:r>
            <a:endParaRPr lang="en-US" altLang="zh-CN" sz="2400" dirty="0"/>
          </a:p>
        </p:txBody>
      </p:sp>
      <p:sp>
        <p:nvSpPr>
          <p:cNvPr id="16" name="O_0#目录1:c1f7da9c2.fixed?lid=c1f7da9c2&amp;vcp=1&amp;color=0,55,96&amp;vtp=1&amp;bbb=1">
            <a:hlinkClick r:id="rId3" action="ppaction://hlinksldjump"/>
          </p:cNvPr>
          <p:cNvSpPr/>
          <p:nvPr/>
        </p:nvSpPr>
        <p:spPr>
          <a:xfrm>
            <a:off x="4965192" y="950976"/>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知识绘</a:t>
            </a:r>
            <a:endParaRPr lang="en-US" altLang="zh-CN" sz="2400" dirty="0"/>
          </a:p>
        </p:txBody>
      </p:sp>
      <p:sp>
        <p:nvSpPr>
          <p:cNvPr id="17" name="O_0#目录1:c1f7da9c2.fixed?lid=54c7655f2&amp;vcp=1&amp;color=0,55,96&amp;vtp=1&amp;bbb=1">
            <a:hlinkClick r:id="rId4" action="ppaction://hlinksldjump"/>
          </p:cNvPr>
          <p:cNvSpPr/>
          <p:nvPr/>
        </p:nvSpPr>
        <p:spPr>
          <a:xfrm>
            <a:off x="4965192" y="3170059"/>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易错记</a:t>
            </a:r>
            <a:endParaRPr lang="en-US" altLang="zh-CN" sz="2400" dirty="0"/>
          </a:p>
        </p:txBody>
      </p:sp>
      <p:sp>
        <p:nvSpPr>
          <p:cNvPr id="18" name="O_0#目录1:c1f7da9c2.fixed?lid=930595001&amp;vcp=1&amp;color=0,55,96&amp;vtp=1&amp;bbb=1">
            <a:hlinkClick r:id="rId5" action="ppaction://hlinksldjump"/>
          </p:cNvPr>
          <p:cNvSpPr/>
          <p:nvPr/>
        </p:nvSpPr>
        <p:spPr>
          <a:xfrm>
            <a:off x="4965192" y="4398264"/>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重难斩</a:t>
            </a:r>
            <a:endParaRPr lang="en-US" altLang="zh-CN" sz="2400"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C_4#c1f7da9c2?vcp=1&amp;pid=d3fc0f528&amp;color=36,64,97&amp;tib=255,255,255&amp;vtp=1&amp;bt=1" descr="preencoded.png"/>
          <p:cNvPicPr>
            <a:picLocks noChangeAspect="1"/>
          </p:cNvPicPr>
          <p:nvPr/>
        </p:nvPicPr>
        <p:blipFill>
          <a:blip r:embed="rId3"/>
          <a:stretch>
            <a:fillRect/>
          </a:stretch>
        </p:blipFill>
        <p:spPr>
          <a:xfrm>
            <a:off x="557784" y="832104"/>
            <a:ext cx="566928" cy="694944"/>
          </a:xfrm>
          <a:prstGeom prst="rect">
            <a:avLst/>
          </a:prstGeom>
        </p:spPr>
      </p:pic>
      <p:sp>
        <p:nvSpPr>
          <p:cNvPr id="3" name="C_4_BD#c1f7da9c2?vcp=1&amp;pid=d3fc0f528&amp;color=61,88,159&amp;vtp=1&amp;bbb=1"/>
          <p:cNvSpPr/>
          <p:nvPr/>
        </p:nvSpPr>
        <p:spPr>
          <a:xfrm>
            <a:off x="1252728" y="950976"/>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知识绘</a:t>
            </a:r>
            <a:endParaRPr lang="en-US" altLang="zh-CN" sz="2400" dirty="0"/>
          </a:p>
        </p:txBody>
      </p:sp>
      <p:sp>
        <p:nvSpPr>
          <p:cNvPr id="4" name="C_5_BD#7de76a959?vcp=1&amp;pid=c1f7da9c2&amp;color=101,101,255&amp;vtp=1&amp;bbb=1"/>
          <p:cNvSpPr/>
          <p:nvPr/>
        </p:nvSpPr>
        <p:spPr>
          <a:xfrm>
            <a:off x="539496" y="1527048"/>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条件概率</a:t>
            </a:r>
            <a:endParaRPr lang="en-US" altLang="zh-CN" sz="2200" dirty="0"/>
          </a:p>
        </p:txBody>
      </p:sp>
      <p:sp>
        <p:nvSpPr>
          <p:cNvPr id="5" name="C_5_BD#7b63c06c4?vcp=1&amp;pid=c1f7da9c2&amp;color=101,101,255&amp;vtp=1&amp;bbb=1"/>
          <p:cNvSpPr/>
          <p:nvPr/>
        </p:nvSpPr>
        <p:spPr>
          <a:xfrm>
            <a:off x="539496" y="2020824"/>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乘法公式</a:t>
            </a:r>
            <a:endParaRPr lang="en-US" altLang="zh-CN" sz="2200" dirty="0"/>
          </a:p>
        </p:txBody>
      </p:sp>
      <p:sp>
        <p:nvSpPr>
          <p:cNvPr id="6" name="C_5_BD#af0d40338?vcp=1&amp;pid=c1f7da9c2&amp;color=101,101,255&amp;vtp=1&amp;bbb=1"/>
          <p:cNvSpPr/>
          <p:nvPr/>
        </p:nvSpPr>
        <p:spPr>
          <a:xfrm>
            <a:off x="539496" y="25146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知识点3</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条件概率的性质</a:t>
            </a:r>
            <a:endParaRPr lang="en-US" altLang="zh-CN" sz="2200" dirty="0"/>
          </a:p>
        </p:txBody>
      </p:sp>
      <p:sp>
        <p:nvSpPr>
          <p:cNvPr id="7" name="C_5_BD#97bf1e2dc?vcp=1&amp;pid=c1f7da9c2&amp;color=101,101,255&amp;vtp=1&amp;bbb=1"/>
          <p:cNvSpPr/>
          <p:nvPr/>
        </p:nvSpPr>
        <p:spPr>
          <a:xfrm>
            <a:off x="539496" y="3008376"/>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知识点4</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条件概率与事件独立性的关系</a:t>
            </a:r>
            <a:endParaRPr lang="en-US" altLang="zh-CN" sz="2200"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C_4#54c7655f2?vcp=1&amp;pid=d3fc0f528&amp;color=36,64,97&amp;mp=1&amp;tib=255,255,255&amp;vtp=1&amp;bt=1" descr="preencoded.png"/>
          <p:cNvPicPr>
            <a:picLocks noChangeAspect="1"/>
          </p:cNvPicPr>
          <p:nvPr/>
        </p:nvPicPr>
        <p:blipFill>
          <a:blip r:embed="rId3"/>
          <a:stretch>
            <a:fillRect/>
          </a:stretch>
        </p:blipFill>
        <p:spPr>
          <a:xfrm>
            <a:off x="557784" y="828000"/>
            <a:ext cx="621792" cy="658368"/>
          </a:xfrm>
          <a:prstGeom prst="rect">
            <a:avLst/>
          </a:prstGeom>
        </p:spPr>
      </p:pic>
      <p:sp>
        <p:nvSpPr>
          <p:cNvPr id="3" name="C_4_BD#54c7655f2?vcp=1&amp;pid=d3fc0f528&amp;color=61,88,159&amp;mp=1&amp;vtp=1&amp;bbb=1"/>
          <p:cNvSpPr/>
          <p:nvPr/>
        </p:nvSpPr>
        <p:spPr>
          <a:xfrm>
            <a:off x="1289304" y="946872"/>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易错记</a:t>
            </a:r>
            <a:endParaRPr lang="en-US" altLang="zh-CN" sz="2400" dirty="0"/>
          </a:p>
        </p:txBody>
      </p:sp>
      <p:sp>
        <p:nvSpPr>
          <p:cNvPr id="4" name="C_5_BD#2444435f7?vcp=1&amp;pid=54c7655f2&amp;color=101,101,255&amp;vtp=1&amp;bbb=1"/>
          <p:cNvSpPr/>
          <p:nvPr/>
        </p:nvSpPr>
        <p:spPr>
          <a:xfrm>
            <a:off x="539496" y="1469096"/>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易错点</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不能准确识别条件概率致错</a:t>
            </a:r>
            <a:endParaRPr lang="en-US" altLang="zh-CN" sz="2200" dirty="0"/>
          </a:p>
        </p:txBody>
      </p:sp>
      <mc:AlternateContent xmlns:mc="http://schemas.openxmlformats.org/markup-compatibility/2006" xmlns:a14="http://schemas.microsoft.com/office/drawing/2010/main">
        <mc:Choice Requires="a14">
          <p:sp>
            <p:nvSpPr>
              <p:cNvPr id="5" name="QC_6_BD.1_1#1dbde35f1?vaa=1&amp;vcp=1&amp;vop=1&amp;pid=2444435f7&amp;color=36,64,97&amp;vtp=1&amp;bbb=1&amp;hb=1"/>
              <p:cNvSpPr/>
              <p:nvPr/>
            </p:nvSpPr>
            <p:spPr>
              <a:xfrm>
                <a:off x="539496" y="1966032"/>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甲、乙两地都位于长江下游，根据多年的气象记录知道，甲、乙两地一年中雨天所占比例分别为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和</a:t>
                </a:r>
              </a:p>
              <a:p>
                <a:pPr latinLnBrk="1">
                  <a:lnSpc>
                    <a:spcPts val="31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18%</m:t>
                    </m:r>
                  </m:oMath>
                </a14:m>
                <a:r>
                  <a:rPr lang="en-US" altLang="zh-CN" b="0" i="0" dirty="0">
                    <a:solidFill>
                      <a:srgbClr val="244061"/>
                    </a:solidFill>
                    <a:latin typeface="Times New Roman" pitchFamily="34" charset="0"/>
                    <a:ea typeface="微软雅黑" pitchFamily="34" charset="-122"/>
                    <a:cs typeface="Times New Roman" pitchFamily="34" charset="-120"/>
                  </a:rPr>
                  <a:t>，两地同时下雨的比例为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，则甲地为雨天时，</a:t>
                </a:r>
                <a:r>
                  <a:rPr lang="en-US" altLang="zh-CN" b="0" i="0">
                    <a:solidFill>
                      <a:srgbClr val="244061"/>
                    </a:solidFill>
                    <a:latin typeface="Times New Roman" pitchFamily="34" charset="0"/>
                    <a:ea typeface="微软雅黑" pitchFamily="34" charset="-122"/>
                    <a:cs typeface="Times New Roman" pitchFamily="34" charset="-120"/>
                  </a:rPr>
                  <a:t>乙地为雨天的概率为(</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C_6_BD.1_1#1dbde35f1?vaa=1&amp;vcp=1&amp;vop=1&amp;pid=2444435f7&amp;color=36,64,97&amp;vtp=1&amp;bbb=1&amp;hb=1"/>
              <p:cNvSpPr>
                <a:spLocks noRot="1" noChangeAspect="1" noMove="1" noResize="1" noEditPoints="1" noAdjustHandles="1" noChangeArrowheads="1" noChangeShapeType="1" noTextEdit="1"/>
              </p:cNvSpPr>
              <p:nvPr/>
            </p:nvSpPr>
            <p:spPr>
              <a:xfrm>
                <a:off x="539496" y="1966032"/>
                <a:ext cx="11109960" cy="770255"/>
              </a:xfrm>
              <a:prstGeom prst="rect">
                <a:avLst/>
              </a:prstGeom>
              <a:blipFill>
                <a:blip r:embed="rId4"/>
                <a:stretch>
                  <a:fillRect l="-1317" b="-1825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C_6_BD.1_2#1dbde35f1.choices?vaa=1&amp;vcp=1&amp;vop=1&amp;pid=2444435f7&amp;color=36,64,97&amp;vtp=1&amp;bbb=1"/>
              <p:cNvSpPr/>
              <p:nvPr/>
            </p:nvSpPr>
            <p:spPr>
              <a:xfrm>
                <a:off x="539496" y="2740366"/>
                <a:ext cx="11109960" cy="535559"/>
              </a:xfrm>
              <a:prstGeom prst="rect">
                <a:avLst/>
              </a:prstGeom>
              <a:noFill/>
              <a:ln/>
            </p:spPr>
            <p:txBody>
              <a:bodyPr wrap="none" lIns="0" tIns="0" rIns="0" bIns="0" rtlCol="0" anchor="t"/>
              <a:lstStyle/>
              <a:p>
                <a:pPr latinLnBrk="1">
                  <a:lnSpc>
                    <a:spcPts val="4600"/>
                  </a:lnSpc>
                  <a:tabLst>
                    <a:tab pos="3060065" algn="l"/>
                    <a:tab pos="6043930" algn="l"/>
                    <a:tab pos="86721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3.6%</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12%</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2</m:t>
                        </m:r>
                      </m:num>
                      <m:den>
                        <m:r>
                          <a:rPr lang="en-US" altLang="zh-CN" sz="1800" b="0" i="0">
                            <a:solidFill>
                              <a:srgbClr val="244061"/>
                            </a:solidFill>
                            <a:latin typeface="Cambria Math" pitchFamily="34" charset="0"/>
                            <a:ea typeface="Cambria Math" pitchFamily="34" charset="-122"/>
                            <a:cs typeface="Cambria Math" pitchFamily="34" charset="-120"/>
                          </a:rPr>
                          <m:t>3</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3</m:t>
                        </m:r>
                      </m:num>
                      <m:den>
                        <m:r>
                          <a:rPr lang="en-US" altLang="zh-CN" sz="1800" b="0" i="0">
                            <a:solidFill>
                              <a:srgbClr val="244061"/>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7" name="QC_6_BD.1_2#1dbde35f1.choices?vaa=1&amp;vcp=1&amp;vop=1&amp;pid=2444435f7&amp;color=36,64,97&amp;vtp=1&amp;bbb=1"/>
              <p:cNvSpPr>
                <a:spLocks noRot="1" noChangeAspect="1" noMove="1" noResize="1" noEditPoints="1" noAdjustHandles="1" noChangeArrowheads="1" noChangeShapeType="1" noTextEdit="1"/>
              </p:cNvSpPr>
              <p:nvPr/>
            </p:nvSpPr>
            <p:spPr>
              <a:xfrm>
                <a:off x="539496" y="2740366"/>
                <a:ext cx="11109960" cy="535559"/>
              </a:xfrm>
              <a:prstGeom prst="rect">
                <a:avLst/>
              </a:prstGeom>
              <a:blipFill>
                <a:blip r:embed="rId5"/>
                <a:stretch>
                  <a:fillRect l="-1317" b="-16092"/>
                </a:stretch>
              </a:blipFill>
              <a:ln/>
            </p:spPr>
            <p:txBody>
              <a:bodyPr/>
              <a:lstStyle/>
              <a:p>
                <a:r>
                  <a:rPr lang="zh-CN" altLang="en-US">
                    <a:noFill/>
                  </a:rPr>
                  <a:t> </a:t>
                </a:r>
              </a:p>
            </p:txBody>
          </p:sp>
        </mc:Fallback>
      </mc:AlternateContent>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EX.3_1#1dbde35f1?vaa=1&amp;vcp=1&amp;vop=1&amp;pid=2444435f7&amp;color=36,64,97&amp;vtp=1&amp;bt=1&amp;bbb=1&amp;hb=1"/>
              <p:cNvSpPr/>
              <p:nvPr/>
            </p:nvSpPr>
            <p:spPr>
              <a:xfrm>
                <a:off x="539496" y="883526"/>
                <a:ext cx="11109960" cy="473710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【错解一】</a:t>
                </a:r>
                <a:r>
                  <a:rPr lang="en-US" altLang="zh-CN" sz="1800" b="0" i="0" dirty="0">
                    <a:solidFill>
                      <a:srgbClr val="244061"/>
                    </a:solidFill>
                    <a:latin typeface="Times New Roman" pitchFamily="34" charset="0"/>
                    <a:ea typeface="微软雅黑" pitchFamily="34" charset="-122"/>
                    <a:cs typeface="Times New Roman" pitchFamily="34" charset="-120"/>
                  </a:rPr>
                  <a:t>设事件</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为“甲地为雨天”，事件</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800" b="0" i="0" dirty="0">
                    <a:solidFill>
                      <a:srgbClr val="244061"/>
                    </a:solidFill>
                    <a:latin typeface="Times New Roman" pitchFamily="34" charset="0"/>
                    <a:ea typeface="微软雅黑" pitchFamily="34" charset="-122"/>
                    <a:cs typeface="Times New Roman" pitchFamily="34" charset="-120"/>
                  </a:rPr>
                  <a:t>为“乙地为雨天”，且</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)=20%</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m:t>
                    </m:r>
                    <m:r>
                      <a:rPr lang="en-US" altLang="zh-CN" sz="1800" b="0" i="0">
                        <a:solidFill>
                          <a:srgbClr val="244061"/>
                        </a:solidFill>
                        <a:latin typeface="Cambria Math" pitchFamily="34" charset="0"/>
                        <a:ea typeface="Cambria Math" pitchFamily="34" charset="-122"/>
                        <a:cs typeface="Cambria Math" pitchFamily="34" charset="-120"/>
                      </a:rPr>
                      <m:t>)=18%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，所以甲地为雨天</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时乙地为雨天的概率是</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20%×18%=3.6%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，故选A.</a:t>
                </a:r>
                <a:endParaRPr lang="en-US" altLang="zh-CN" sz="1800" dirty="0"/>
              </a:p>
              <a:p>
                <a:pPr latinLnBrk="1">
                  <a:lnSpc>
                    <a:spcPts val="3300"/>
                  </a:lnSpc>
                </a:pPr>
                <a:r>
                  <a:rPr lang="en-US" altLang="zh-CN" b="1" i="0">
                    <a:solidFill>
                      <a:srgbClr val="244061"/>
                    </a:solidFill>
                    <a:latin typeface="Times New Roman" pitchFamily="34" charset="0"/>
                    <a:ea typeface="微软雅黑" pitchFamily="34" charset="-122"/>
                    <a:cs typeface="Times New Roman" pitchFamily="34" charset="-120"/>
                  </a:rPr>
                  <a:t>【</a:t>
                </a:r>
                <a:r>
                  <a:rPr lang="en-US" altLang="zh-CN" sz="1800" b="1" i="0" dirty="0">
                    <a:solidFill>
                      <a:srgbClr val="244061"/>
                    </a:solidFill>
                    <a:latin typeface="Times New Roman" pitchFamily="34" charset="0"/>
                    <a:ea typeface="微软雅黑" pitchFamily="34" charset="-122"/>
                    <a:cs typeface="Times New Roman" pitchFamily="34" charset="-120"/>
                  </a:rPr>
                  <a:t>错解二】</a:t>
                </a:r>
                <a:r>
                  <a:rPr lang="en-US" altLang="zh-CN" sz="1800" b="0" i="0" dirty="0">
                    <a:solidFill>
                      <a:srgbClr val="244061"/>
                    </a:solidFill>
                    <a:latin typeface="Times New Roman" pitchFamily="34" charset="0"/>
                    <a:ea typeface="微软雅黑" pitchFamily="34" charset="-122"/>
                    <a:cs typeface="Times New Roman" pitchFamily="34" charset="-120"/>
                  </a:rPr>
                  <a:t>根据题意知，甲地为雨天时乙地为雨天的概率等价于两地同时下雨的概率，为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，故选B.</a:t>
                </a:r>
                <a:endParaRPr lang="en-US" altLang="zh-CN" sz="1800" dirty="0"/>
              </a:p>
              <a:p>
                <a:pPr latinLnBrk="1">
                  <a:lnSpc>
                    <a:spcPts val="3300"/>
                  </a:lnSpc>
                </a:pPr>
                <a:r>
                  <a:rPr lang="en-US" altLang="zh-CN" b="1" i="0">
                    <a:solidFill>
                      <a:srgbClr val="244061"/>
                    </a:solidFill>
                    <a:latin typeface="Times New Roman" pitchFamily="34" charset="0"/>
                    <a:ea typeface="微软雅黑" pitchFamily="34" charset="-122"/>
                    <a:cs typeface="Times New Roman" pitchFamily="34" charset="-120"/>
                  </a:rPr>
                  <a:t>【</a:t>
                </a:r>
                <a:r>
                  <a:rPr lang="en-US" altLang="zh-CN" sz="1800" b="1" i="0" dirty="0">
                    <a:solidFill>
                      <a:srgbClr val="244061"/>
                    </a:solidFill>
                    <a:latin typeface="Times New Roman" pitchFamily="34" charset="0"/>
                    <a:ea typeface="微软雅黑" pitchFamily="34" charset="-122"/>
                    <a:cs typeface="Times New Roman" pitchFamily="34" charset="-120"/>
                  </a:rPr>
                  <a:t>错解三】</a:t>
                </a:r>
                <a:r>
                  <a:rPr lang="en-US" altLang="zh-CN" sz="1800" b="0" i="0" dirty="0">
                    <a:solidFill>
                      <a:srgbClr val="244061"/>
                    </a:solidFill>
                    <a:latin typeface="Times New Roman" pitchFamily="34" charset="0"/>
                    <a:ea typeface="微软雅黑" pitchFamily="34" charset="-122"/>
                    <a:cs typeface="Times New Roman" pitchFamily="34" charset="-120"/>
                  </a:rPr>
                  <a:t>设事件</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为“甲地为雨天”，事件</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800" b="0" i="0" dirty="0">
                    <a:solidFill>
                      <a:srgbClr val="244061"/>
                    </a:solidFill>
                    <a:latin typeface="Times New Roman" pitchFamily="34" charset="0"/>
                    <a:ea typeface="微软雅黑" pitchFamily="34" charset="-122"/>
                    <a:cs typeface="Times New Roman" pitchFamily="34" charset="-120"/>
                  </a:rPr>
                  <a:t>为“乙地为雨天”，且</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)=20%</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m:t>
                    </m:r>
                    <m:r>
                      <a:rPr lang="en-US" altLang="zh-CN" sz="1800" b="0" i="0">
                        <a:solidFill>
                          <a:srgbClr val="244061"/>
                        </a:solidFill>
                        <a:latin typeface="Cambria Math" pitchFamily="34" charset="0"/>
                        <a:ea typeface="Cambria Math" pitchFamily="34" charset="-122"/>
                        <a:cs typeface="Cambria Math" pitchFamily="34" charset="-120"/>
                      </a:rPr>
                      <m:t>)=18%</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𝐴𝐵</m:t>
                    </m:r>
                    <m:r>
                      <a:rPr lang="en-US" altLang="zh-CN" sz="1800" b="0" i="0">
                        <a:solidFill>
                          <a:srgbClr val="244061"/>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800"/>
                  </a:lnSpc>
                </a:pP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𝐴𝐵</m:t>
                        </m:r>
                        <m:r>
                          <a:rPr lang="en-US" altLang="zh-CN" sz="1800" b="0" i="0">
                            <a:solidFill>
                              <a:srgbClr val="244061"/>
                            </a:solidFill>
                            <a:latin typeface="Cambria Math" pitchFamily="34" charset="0"/>
                            <a:ea typeface="Cambria Math" pitchFamily="34" charset="-122"/>
                            <a:cs typeface="Cambria Math" pitchFamily="34" charset="-120"/>
                          </a:rPr>
                          <m:t>)</m:t>
                        </m:r>
                      </m:num>
                      <m:den>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m:t>
                        </m:r>
                        <m:r>
                          <a:rPr lang="en-US" altLang="zh-CN" sz="1800" b="0" i="0">
                            <a:solidFill>
                              <a:srgbClr val="244061"/>
                            </a:solidFill>
                            <a:latin typeface="Cambria Math" pitchFamily="34" charset="0"/>
                            <a:ea typeface="Cambria Math" pitchFamily="34" charset="-122"/>
                            <a:cs typeface="Cambria Math" pitchFamily="34" charset="-120"/>
                          </a:rPr>
                          <m:t>)</m:t>
                        </m:r>
                      </m:den>
                    </m:f>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12%</m:t>
                        </m:r>
                      </m:num>
                      <m:den>
                        <m:r>
                          <a:rPr lang="en-US" altLang="zh-CN" sz="1800" b="0" i="0">
                            <a:solidFill>
                              <a:srgbClr val="244061"/>
                            </a:solidFill>
                            <a:latin typeface="Cambria Math" pitchFamily="34" charset="0"/>
                            <a:ea typeface="Cambria Math" pitchFamily="34" charset="-122"/>
                            <a:cs typeface="Cambria Math" pitchFamily="34" charset="-120"/>
                          </a:rPr>
                          <m:t>18%</m:t>
                        </m:r>
                      </m:den>
                    </m:f>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2</m:t>
                        </m:r>
                      </m:num>
                      <m:den>
                        <m:r>
                          <a:rPr lang="en-US" altLang="zh-CN" sz="1800" b="0" i="0">
                            <a:solidFill>
                              <a:srgbClr val="244061"/>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，故选C.</a:t>
                </a:r>
                <a:endParaRPr lang="en-US" altLang="zh-CN" sz="1800" dirty="0"/>
              </a:p>
              <a:p>
                <a:pPr latinLnBrk="1">
                  <a:lnSpc>
                    <a:spcPts val="3300"/>
                  </a:lnSpc>
                </a:pPr>
                <a:r>
                  <a:rPr lang="en-US" altLang="zh-CN" b="1" i="0">
                    <a:solidFill>
                      <a:srgbClr val="244061"/>
                    </a:solidFill>
                    <a:latin typeface="Times New Roman" pitchFamily="34" charset="0"/>
                    <a:ea typeface="微软雅黑" pitchFamily="34" charset="-122"/>
                    <a:cs typeface="Times New Roman" pitchFamily="34" charset="-120"/>
                  </a:rPr>
                  <a:t>【</a:t>
                </a:r>
                <a:r>
                  <a:rPr lang="en-US" altLang="zh-CN" sz="1800" b="1" i="0" dirty="0">
                    <a:solidFill>
                      <a:srgbClr val="244061"/>
                    </a:solidFill>
                    <a:latin typeface="Times New Roman" pitchFamily="34" charset="0"/>
                    <a:ea typeface="微软雅黑" pitchFamily="34" charset="-122"/>
                    <a:cs typeface="Times New Roman" pitchFamily="34" charset="-120"/>
                  </a:rPr>
                  <a:t>错因分析】</a:t>
                </a:r>
                <a:r>
                  <a:rPr lang="en-US" altLang="zh-CN" sz="1800" b="0" i="0" dirty="0">
                    <a:solidFill>
                      <a:srgbClr val="244061"/>
                    </a:solidFill>
                    <a:latin typeface="Times New Roman" pitchFamily="34" charset="0"/>
                    <a:ea typeface="微软雅黑" pitchFamily="34" charset="-122"/>
                    <a:cs typeface="Times New Roman" pitchFamily="34" charset="-120"/>
                  </a:rPr>
                  <a:t>错解一和错解二主要是没有认识到此题是条件概率，“甲地为雨天时乙地为雨天的概率</a:t>
                </a:r>
                <a:r>
                  <a:rPr lang="en-US" altLang="zh-CN" sz="1800" b="0" i="0">
                    <a:solidFill>
                      <a:srgbClr val="244061"/>
                    </a:solidFill>
                    <a:latin typeface="Times New Roman" pitchFamily="34" charset="0"/>
                    <a:ea typeface="微软雅黑" pitchFamily="34" charset="-122"/>
                    <a:cs typeface="Times New Roman" pitchFamily="34" charset="-120"/>
                  </a:rPr>
                  <a:t>”的意思是 </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在甲地为雨天的前提下乙地为雨天的概率”，另外</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20%×18%=3.6%≠12%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，说明两地相互之间下雨与否会</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相互影响</a:t>
                </a:r>
                <a:r>
                  <a:rPr lang="en-US" altLang="zh-CN" sz="1800" b="0" i="0" dirty="0">
                    <a:solidFill>
                      <a:srgbClr val="244061"/>
                    </a:solidFill>
                    <a:latin typeface="Times New Roman" pitchFamily="34" charset="0"/>
                    <a:ea typeface="微软雅黑" pitchFamily="34" charset="-122"/>
                    <a:cs typeface="Times New Roman" pitchFamily="34" charset="-120"/>
                  </a:rPr>
                  <a:t>，错解三主要是对条件概率公式记错或者是未能认准谁是条件导致错误，事实上</a:t>
                </a:r>
                <a:r>
                  <a:rPr lang="en-US" altLang="zh-CN" sz="1800" b="0" i="0">
                    <a:solidFill>
                      <a:srgbClr val="244061"/>
                    </a:solidFill>
                    <a:latin typeface="Times New Roman" pitchFamily="34" charset="0"/>
                    <a:ea typeface="微软雅黑" pitchFamily="34" charset="-122"/>
                    <a:cs typeface="Times New Roman" pitchFamily="34" charset="-120"/>
                  </a:rPr>
                  <a:t>，如果求乙地为雨天</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时甲地为雨天的概率</a:t>
                </a:r>
                <a:r>
                  <a:rPr lang="en-US" altLang="zh-CN" sz="1800" b="0" i="0" dirty="0">
                    <a:solidFill>
                      <a:srgbClr val="244061"/>
                    </a:solidFill>
                    <a:latin typeface="Times New Roman" pitchFamily="34" charset="0"/>
                    <a:ea typeface="微软雅黑" pitchFamily="34" charset="-122"/>
                    <a:cs typeface="Times New Roman" pitchFamily="34" charset="-120"/>
                  </a:rPr>
                  <a:t>，答案便是</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2</m:t>
                        </m:r>
                      </m:num>
                      <m:den>
                        <m:r>
                          <a:rPr lang="en-US" altLang="zh-CN" sz="1800" b="0" i="0">
                            <a:solidFill>
                              <a:srgbClr val="244061"/>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1" i="0">
                    <a:solidFill>
                      <a:srgbClr val="244061"/>
                    </a:solidFill>
                    <a:latin typeface="Times New Roman" pitchFamily="34" charset="0"/>
                    <a:ea typeface="微软雅黑" pitchFamily="34" charset="-122"/>
                    <a:cs typeface="Times New Roman" pitchFamily="34" charset="-120"/>
                  </a:rPr>
                  <a:t>【</a:t>
                </a:r>
                <a:r>
                  <a:rPr lang="en-US" altLang="zh-CN" sz="1800" b="1" i="0" dirty="0">
                    <a:solidFill>
                      <a:srgbClr val="244061"/>
                    </a:solidFill>
                    <a:latin typeface="Times New Roman" pitchFamily="34" charset="0"/>
                    <a:ea typeface="微软雅黑" pitchFamily="34" charset="-122"/>
                    <a:cs typeface="Times New Roman" pitchFamily="34" charset="-120"/>
                  </a:rPr>
                  <a:t>正解】</a:t>
                </a:r>
                <a:r>
                  <a:rPr lang="en-US" altLang="zh-CN" sz="1800" b="0" i="0" dirty="0">
                    <a:solidFill>
                      <a:srgbClr val="244061"/>
                    </a:solidFill>
                    <a:latin typeface="Times New Roman" pitchFamily="34" charset="0"/>
                    <a:ea typeface="微软雅黑" pitchFamily="34" charset="-122"/>
                    <a:cs typeface="Times New Roman" pitchFamily="34" charset="-120"/>
                  </a:rPr>
                  <a:t>设事件</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为“甲地为雨天”，事件</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800" b="0" i="0" dirty="0">
                    <a:solidFill>
                      <a:srgbClr val="244061"/>
                    </a:solidFill>
                    <a:latin typeface="Times New Roman" pitchFamily="34" charset="0"/>
                    <a:ea typeface="微软雅黑" pitchFamily="34" charset="-122"/>
                    <a:cs typeface="Times New Roman" pitchFamily="34" charset="-120"/>
                  </a:rPr>
                  <a:t>为“乙地为雨天”，且</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)=20%</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m:t>
                    </m:r>
                    <m:r>
                      <a:rPr lang="en-US" altLang="zh-CN" sz="1800" b="0" i="0">
                        <a:solidFill>
                          <a:srgbClr val="244061"/>
                        </a:solidFill>
                        <a:latin typeface="Cambria Math" pitchFamily="34" charset="0"/>
                        <a:ea typeface="Cambria Math" pitchFamily="34" charset="-122"/>
                        <a:cs typeface="Cambria Math" pitchFamily="34" charset="-120"/>
                      </a:rPr>
                      <m:t>)=18%</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𝐴𝐵</m:t>
                    </m:r>
                    <m:r>
                      <a:rPr lang="en-US" altLang="zh-CN" sz="1800" b="0" i="0">
                        <a:solidFill>
                          <a:srgbClr val="244061"/>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8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𝑃</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𝐵</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𝐴</m:t>
                    </m:r>
                    <m:r>
                      <a:rPr lang="en-US" altLang="zh-CN" b="0" i="0">
                        <a:solidFill>
                          <a:srgbClr val="244061"/>
                        </a:solidFill>
                        <a:latin typeface="Cambria Math" pitchFamily="34" charset="0"/>
                        <a:ea typeface="Cambria Math" pitchFamily="34" charset="-122"/>
                        <a:cs typeface="Cambria Math" pitchFamily="34" charset="-120"/>
                      </a:rPr>
                      <m:t>)=</m:t>
                    </m:r>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𝑃</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𝐴𝐵</m:t>
                        </m:r>
                        <m:r>
                          <a:rPr lang="en-US" altLang="zh-CN" b="0" i="0">
                            <a:solidFill>
                              <a:srgbClr val="244061"/>
                            </a:solidFill>
                            <a:latin typeface="Cambria Math" pitchFamily="34" charset="0"/>
                            <a:ea typeface="Cambria Math" pitchFamily="34" charset="-122"/>
                            <a:cs typeface="Cambria Math" pitchFamily="34" charset="-120"/>
                          </a:rPr>
                          <m:t>)</m:t>
                        </m:r>
                      </m:num>
                      <m:den>
                        <m:r>
                          <a:rPr lang="en-US" altLang="zh-CN" b="0" i="0">
                            <a:solidFill>
                              <a:srgbClr val="244061"/>
                            </a:solidFill>
                            <a:latin typeface="Cambria Math" pitchFamily="34" charset="0"/>
                            <a:ea typeface="Cambria Math" pitchFamily="34" charset="-122"/>
                            <a:cs typeface="Cambria Math" pitchFamily="34" charset="-120"/>
                          </a:rPr>
                          <m:t>𝑃</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𝐴</m:t>
                        </m:r>
                        <m:r>
                          <a:rPr lang="en-US" altLang="zh-CN" b="0" i="0">
                            <a:solidFill>
                              <a:srgbClr val="244061"/>
                            </a:solidFill>
                            <a:latin typeface="Cambria Math" pitchFamily="34" charset="0"/>
                            <a:ea typeface="Cambria Math" pitchFamily="34" charset="-122"/>
                            <a:cs typeface="Cambria Math" pitchFamily="34" charset="-120"/>
                          </a:rPr>
                          <m:t>)</m:t>
                        </m:r>
                      </m:den>
                    </m:f>
                    <m:r>
                      <a:rPr lang="en-US" altLang="zh-CN" b="0" i="0">
                        <a:solidFill>
                          <a:srgbClr val="244061"/>
                        </a:solidFill>
                        <a:latin typeface="Cambria Math" pitchFamily="34" charset="0"/>
                        <a:ea typeface="Cambria Math" pitchFamily="34" charset="-122"/>
                        <a:cs typeface="Cambria Math" pitchFamily="34" charset="-120"/>
                      </a:rPr>
                      <m:t>=</m:t>
                    </m:r>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12%</m:t>
                        </m:r>
                      </m:num>
                      <m:den>
                        <m:r>
                          <a:rPr lang="en-US" altLang="zh-CN" b="0" i="0">
                            <a:solidFill>
                              <a:srgbClr val="244061"/>
                            </a:solidFill>
                            <a:latin typeface="Cambria Math" pitchFamily="34" charset="0"/>
                            <a:ea typeface="Cambria Math" pitchFamily="34" charset="-122"/>
                            <a:cs typeface="Cambria Math" pitchFamily="34" charset="-120"/>
                          </a:rPr>
                          <m:t>20%</m:t>
                        </m:r>
                      </m:den>
                    </m:f>
                    <m:r>
                      <a:rPr lang="en-US" altLang="zh-CN" b="0" i="0">
                        <a:solidFill>
                          <a:srgbClr val="244061"/>
                        </a:solidFill>
                        <a:latin typeface="Cambria Math" pitchFamily="34" charset="0"/>
                        <a:ea typeface="Cambria Math" pitchFamily="34" charset="-122"/>
                        <a:cs typeface="Cambria Math" pitchFamily="34" charset="-120"/>
                      </a:rPr>
                      <m:t>=</m:t>
                    </m:r>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3</m:t>
                        </m:r>
                      </m:num>
                      <m:den>
                        <m:r>
                          <a:rPr lang="en-US" altLang="zh-CN" b="0" i="0">
                            <a:solidFill>
                              <a:srgbClr val="244061"/>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.故选D.</a:t>
                </a:r>
                <a:endParaRPr lang="en-US" altLang="zh-CN" dirty="0"/>
              </a:p>
            </p:txBody>
          </p:sp>
        </mc:Choice>
        <mc:Fallback xmlns="">
          <p:sp>
            <p:nvSpPr>
              <p:cNvPr id="2" name="QC_6_EX.3_1#1dbde35f1?vaa=1&amp;vcp=1&amp;vop=1&amp;pid=2444435f7&amp;color=36,64,97&amp;vtp=1&amp;bt=1&amp;bbb=1&amp;hb=1"/>
              <p:cNvSpPr>
                <a:spLocks noRot="1" noChangeAspect="1" noMove="1" noResize="1" noEditPoints="1" noAdjustHandles="1" noChangeArrowheads="1" noChangeShapeType="1" noTextEdit="1"/>
              </p:cNvSpPr>
              <p:nvPr/>
            </p:nvSpPr>
            <p:spPr>
              <a:xfrm>
                <a:off x="539496" y="883526"/>
                <a:ext cx="11109960" cy="4737100"/>
              </a:xfrm>
              <a:prstGeom prst="rect">
                <a:avLst/>
              </a:prstGeom>
              <a:blipFill>
                <a:blip r:embed="rId3"/>
                <a:stretch>
                  <a:fillRect l="-1317" r="-439" b="-1673"/>
                </a:stretch>
              </a:blipFill>
              <a:ln/>
            </p:spPr>
            <p:txBody>
              <a:bodyPr/>
              <a:lstStyle/>
              <a:p>
                <a:r>
                  <a:rPr lang="zh-CN" altLang="en-US">
                    <a:noFill/>
                  </a:rPr>
                  <a:t> </a:t>
                </a:r>
              </a:p>
            </p:txBody>
          </p:sp>
        </mc:Fallback>
      </mc:AlternateContent>
      <p:sp>
        <p:nvSpPr>
          <p:cNvPr id="3" name="QC_6_AN.4_1#1dbde35f1?vaa=1&amp;vcp=1&amp;vop=1&amp;pid=2444435f7&amp;color=36,64,97&amp;vtp=1&amp;bbb=1"/>
          <p:cNvSpPr/>
          <p:nvPr/>
        </p:nvSpPr>
        <p:spPr>
          <a:xfrm>
            <a:off x="539496" y="5631357"/>
            <a:ext cx="11109960" cy="408305"/>
          </a:xfrm>
          <a:prstGeom prst="rect">
            <a:avLst/>
          </a:prstGeom>
          <a:noFill/>
          <a:ln/>
        </p:spPr>
        <p:txBody>
          <a:bodyPr wrap="none" lIns="0" tIns="0" rIns="0" bIns="0" rtlCol="0" anchor="t"/>
          <a:lstStyle/>
          <a:p>
            <a:pPr algn="l" latinLnBrk="1">
              <a:lnSpc>
                <a:spcPts val="36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fade">
                                      <p:cBhvr>
                                        <p:cTn id="62" dur="500"/>
                                        <p:tgtEl>
                                          <p:spTgt spid="2">
                                            <p:txEl>
                                              <p:pRg st="10" end="10"/>
                                            </p:txEl>
                                          </p:spTgt>
                                        </p:tgtEl>
                                      </p:cBhvr>
                                    </p:animEffect>
                                    <p:anim calcmode="lin" valueType="num">
                                      <p:cBhvr>
                                        <p:cTn id="63"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grpId="0" nodeType="clickEffect">
                                  <p:stCondLst>
                                    <p:cond delay="0"/>
                                  </p:stCondLst>
                                  <p:childTnLst>
                                    <p:set>
                                      <p:cBhvr>
                                        <p:cTn id="68" dur="1" fill="hold">
                                          <p:stCondLst>
                                            <p:cond delay="0"/>
                                          </p:stCondLst>
                                        </p:cTn>
                                        <p:tgtEl>
                                          <p:spTgt spid="3">
                                            <p:bg/>
                                          </p:spTgt>
                                        </p:tgtEl>
                                        <p:attrNameLst>
                                          <p:attrName>style.visibility</p:attrName>
                                        </p:attrNameLst>
                                      </p:cBhvr>
                                      <p:to>
                                        <p:strVal val="visible"/>
                                      </p:to>
                                    </p:set>
                                    <p:animEffect transition="in" filter="fade">
                                      <p:cBhvr>
                                        <p:cTn id="69" dur="500"/>
                                        <p:tgtEl>
                                          <p:spTgt spid="3">
                                            <p:bg/>
                                          </p:spTgt>
                                        </p:tgtEl>
                                      </p:cBhvr>
                                    </p:animEffect>
                                    <p:anim calcmode="lin" valueType="num">
                                      <p:cBhvr>
                                        <p:cTn id="70" dur="500" fill="hold"/>
                                        <p:tgtEl>
                                          <p:spTgt spid="3">
                                            <p:bg/>
                                          </p:spTgt>
                                        </p:tgtEl>
                                        <p:attrNameLst>
                                          <p:attrName>ppt_x</p:attrName>
                                        </p:attrNameLst>
                                      </p:cBhvr>
                                      <p:tavLst>
                                        <p:tav tm="0">
                                          <p:val>
                                            <p:strVal val="#ppt_x"/>
                                          </p:val>
                                        </p:tav>
                                        <p:tav tm="100000">
                                          <p:val>
                                            <p:strVal val="#ppt_x"/>
                                          </p:val>
                                        </p:tav>
                                      </p:tavLst>
                                    </p:anim>
                                    <p:anim calcmode="lin" valueType="num">
                                      <p:cBhvr>
                                        <p:cTn id="71" dur="500" fill="hold"/>
                                        <p:tgtEl>
                                          <p:spTgt spid="3">
                                            <p:bg/>
                                          </p:spTgt>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3">
                                            <p:txEl>
                                              <p:pRg st="0" end="0"/>
                                            </p:txEl>
                                          </p:spTgt>
                                        </p:tgtEl>
                                        <p:attrNameLst>
                                          <p:attrName>style.visibility</p:attrName>
                                        </p:attrNameLst>
                                      </p:cBhvr>
                                      <p:to>
                                        <p:strVal val="visible"/>
                                      </p:to>
                                    </p:set>
                                    <p:animEffect transition="in" filter="fade">
                                      <p:cBhvr>
                                        <p:cTn id="74" dur="500"/>
                                        <p:tgtEl>
                                          <p:spTgt spid="3">
                                            <p:txEl>
                                              <p:pRg st="0" end="0"/>
                                            </p:txEl>
                                          </p:spTgt>
                                        </p:tgtEl>
                                      </p:cBhvr>
                                    </p:animEffect>
                                    <p:anim calcmode="lin" valueType="num">
                                      <p:cBhvr>
                                        <p:cTn id="7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7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P_6_BD#2ec707231?vcp=1&amp;pid=2444435f7&amp;color=36,64,97&amp;vtp=1&amp;bt=1&amp;bbb=1&amp;hb=1"/>
          <p:cNvSpPr/>
          <p:nvPr/>
        </p:nvSpPr>
        <p:spPr>
          <a:xfrm>
            <a:off x="539496" y="3147522"/>
            <a:ext cx="11109960" cy="773240"/>
          </a:xfrm>
          <a:prstGeom prst="rect">
            <a:avLst/>
          </a:prstGeom>
          <a:noFill/>
          <a:ln/>
        </p:spPr>
        <p:txBody>
          <a:bodyPr wrap="none" lIns="0" tIns="0" rIns="0" bIns="0" rtlCol="0" anchor="t"/>
          <a:lstStyle/>
          <a:p>
            <a:pPr algn="l" latinLnBrk="1">
              <a:lnSpc>
                <a:spcPts val="3300"/>
              </a:lnSpc>
            </a:pPr>
            <a:r>
              <a:rPr lang="en-US" altLang="zh-CN" sz="1800" b="0" i="0">
                <a:solidFill>
                  <a:srgbClr val="244061"/>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计算概率时</a:t>
            </a:r>
            <a:r>
              <a:rPr lang="en-US" altLang="zh-CN" sz="1800" b="0" i="0" dirty="0">
                <a:solidFill>
                  <a:srgbClr val="244061"/>
                </a:solidFill>
                <a:latin typeface="Times New Roman" pitchFamily="34" charset="0"/>
                <a:ea typeface="微软雅黑" pitchFamily="34" charset="-122"/>
                <a:cs typeface="Times New Roman" pitchFamily="34" charset="-120"/>
              </a:rPr>
              <a:t>，要先判断是否为条件概率，若题目中出现“在</a:t>
            </a:r>
            <a:r>
              <a:rPr lang="en-US" altLang="zh-CN" sz="1800" b="0" i="0" dirty="0">
                <a:solidFill>
                  <a:srgbClr val="244061"/>
                </a:solidFill>
                <a:latin typeface="SimSun" panose="02010600030101010101" pitchFamily="2" charset="-122"/>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的前提下”等字眼</a:t>
            </a:r>
            <a:r>
              <a:rPr lang="en-US" altLang="zh-CN" sz="1800" b="0" i="0">
                <a:solidFill>
                  <a:srgbClr val="244061"/>
                </a:solidFill>
                <a:latin typeface="Times New Roman" pitchFamily="34" charset="0"/>
                <a:ea typeface="微软雅黑" pitchFamily="34" charset="-122"/>
                <a:cs typeface="Times New Roman" pitchFamily="34" charset="-120"/>
              </a:rPr>
              <a:t>，则较好判断</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为条件概率</a:t>
            </a:r>
            <a:r>
              <a:rPr lang="en-US" altLang="zh-CN" b="0" i="0" dirty="0">
                <a:solidFill>
                  <a:srgbClr val="244061"/>
                </a:solidFill>
                <a:latin typeface="Times New Roman" pitchFamily="34" charset="0"/>
                <a:ea typeface="微软雅黑" pitchFamily="34" charset="-122"/>
                <a:cs typeface="Times New Roman" pitchFamily="34" charset="-120"/>
              </a:rPr>
              <a:t>,若题目中没有出现上述字眼，则更加需要考虑是否为条件概率.</a:t>
            </a:r>
            <a:endParaRPr lang="en-US" altLang="zh-CN" dirty="0"/>
          </a:p>
        </p:txBody>
      </p:sp>
      <p:pic>
        <p:nvPicPr>
          <p:cNvPr id="3" name="P_6_BD#2ec707231?vcp=1&amp;pid=2444435f7&amp;color=36,64,97&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96728" y="3179526"/>
            <a:ext cx="1371600" cy="3474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561</Words>
  <Application>Microsoft Office PowerPoint</Application>
  <PresentationFormat>宽屏</PresentationFormat>
  <Paragraphs>100</Paragraphs>
  <Slides>14</Slides>
  <Notes>14</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14</vt:i4>
      </vt:variant>
    </vt:vector>
  </HeadingPairs>
  <TitlesOfParts>
    <vt:vector size="25" baseType="lpstr">
      <vt:lpstr>Arial (正文)</vt:lpstr>
      <vt:lpstr>等线</vt:lpstr>
      <vt:lpstr>仿宋</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2025-10-21T07:10:48Z</dcterms:created>
  <dcterms:modified xsi:type="dcterms:W3CDTF">2025-10-21T07:16:48Z</dcterms:modified>
  <cp:category/>
  <cp:contentStatus/>
</cp:coreProperties>
</file>